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Oswald ExtraLight"/>
      <p:regular r:id="rId61"/>
      <p:bold r:id="rId62"/>
    </p:embeddedFont>
    <p:embeddedFont>
      <p:font typeface="Oswald Light"/>
      <p:regular r:id="rId63"/>
      <p:bold r:id="rId64"/>
    </p:embeddedFont>
    <p:embeddedFont>
      <p:font typeface="Fjalla One"/>
      <p:regular r:id="rId65"/>
    </p:embeddedFont>
    <p:embeddedFont>
      <p:font typeface="EB Garamond"/>
      <p:regular r:id="rId66"/>
      <p:bold r:id="rId67"/>
      <p:italic r:id="rId68"/>
      <p:boldItalic r:id="rId69"/>
    </p:embeddedFont>
    <p:embeddedFont>
      <p:font typeface="Average"/>
      <p:regular r:id="rId70"/>
    </p:embeddedFont>
    <p:embeddedFont>
      <p:font typeface="Oswald"/>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swa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swald-regular.fntdata"/><Relationship Id="rId70" Type="http://schemas.openxmlformats.org/officeDocument/2006/relationships/font" Target="fonts/Averag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swaldExtraLight-bold.fntdata"/><Relationship Id="rId61" Type="http://schemas.openxmlformats.org/officeDocument/2006/relationships/font" Target="fonts/OswaldExtraLight-regular.fntdata"/><Relationship Id="rId20" Type="http://schemas.openxmlformats.org/officeDocument/2006/relationships/slide" Target="slides/slide14.xml"/><Relationship Id="rId64" Type="http://schemas.openxmlformats.org/officeDocument/2006/relationships/font" Target="fonts/OswaldLight-bold.fntdata"/><Relationship Id="rId63" Type="http://schemas.openxmlformats.org/officeDocument/2006/relationships/font" Target="fonts/OswaldLight-regular.fntdata"/><Relationship Id="rId22" Type="http://schemas.openxmlformats.org/officeDocument/2006/relationships/slide" Target="slides/slide16.xml"/><Relationship Id="rId66" Type="http://schemas.openxmlformats.org/officeDocument/2006/relationships/font" Target="fonts/EBGaramond-regular.fntdata"/><Relationship Id="rId21" Type="http://schemas.openxmlformats.org/officeDocument/2006/relationships/slide" Target="slides/slide15.xml"/><Relationship Id="rId65" Type="http://schemas.openxmlformats.org/officeDocument/2006/relationships/font" Target="fonts/FjallaOne-regular.fntdata"/><Relationship Id="rId24" Type="http://schemas.openxmlformats.org/officeDocument/2006/relationships/slide" Target="slides/slide18.xml"/><Relationship Id="rId68" Type="http://schemas.openxmlformats.org/officeDocument/2006/relationships/font" Target="fonts/EBGaramond-italic.fntdata"/><Relationship Id="rId23" Type="http://schemas.openxmlformats.org/officeDocument/2006/relationships/slide" Target="slides/slide17.xml"/><Relationship Id="rId67" Type="http://schemas.openxmlformats.org/officeDocument/2006/relationships/font" Target="fonts/EBGaramon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EBGaramon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e27021f1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e27021f1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e27021f1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e27021f1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e27021f16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e27021f16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e27021f16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e27021f16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e27021f1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e27021f1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e27021f16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e27021f16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e27021f16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e27021f16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e27021f16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e27021f16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e27021f16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e27021f16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e27021f1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e27021f1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e27021f1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e27021f1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e27021f1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e27021f1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e27021f16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e27021f16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f5b0cfda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f5b0cfda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f5b0cfda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4f5b0cfda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8695c90f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8695c90f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853ca5b7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853ca5b7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853ca5b7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853ca5b7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121917c8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121917c8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121917c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121917c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121917c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121917c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f3ca48e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f3ca48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e27021f16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e27021f16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f3ca48e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f3ca48e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f3ca48e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f3ca48e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ea7f6c6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ea7f6c6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f5b0cfda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f5b0cfda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f5b0cfda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f5b0cfda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e27021f16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e27021f16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These are the four essential stages of data analysis: we need to gather data from respondents, arrange it in a way in which it can be analysed, look for the meaning in the data, and display our findings in some meaningful way.</a:t>
            </a:r>
            <a:endParaRPr sz="1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e27021f16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e27021f16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We collect data using web-based forms which can be completed on a smartphone, tablet or computer, or even on paper if there is no way of delivering the form by internet.</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e27021f16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e27021f16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As soon as the responses start to arrive from people completing the survey, we are able to organise it in a database or simple spreadsheet.</a:t>
            </a:r>
            <a:endParaRPr sz="16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4e27021f16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4e27021f16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Using colour and graphical representations, we can begin to visualise the data so that numbers and text responses turn into pictures.</a:t>
            </a:r>
            <a:endParaRPr sz="16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e27021f16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e27021f16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Rather than producing dull reports, we construct a dynamic dashboard with simple navigation to offer our users a more engaging way of accessing the data.</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e27021f16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e27021f1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e27021f16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4e27021f16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Some of the data allows a high-level view of your entire organisation…</a:t>
            </a:r>
            <a:endParaRPr sz="1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e27021f16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e27021f16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The charts and tables we embed in the dashboard are dynamic, and update automatically and in real-time as fresh data arrives.</a:t>
            </a:r>
            <a:r>
              <a:rPr lang="en-GB"/>
              <a:t> </a:t>
            </a:r>
            <a:endParaRPr sz="16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e27021f16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4e27021f16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…while some allows the analysis and profiling of individual respondents.</a:t>
            </a:r>
            <a:endParaRPr sz="16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121917c8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5121917c8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2bd4178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52bd4178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e27021f16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4e27021f16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5895c2db2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5895c2db2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853ca5b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853ca5b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853ca5b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5853ca5b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5853ca5b7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5853ca5b7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895c2db2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895c2db2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5853ca5b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5853ca5b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853ca5b7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5853ca5b7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895c2db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5895c2db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895c2db2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5895c2db2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5895c2db2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5895c2db2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819837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819837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f5b0cfda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f5b0cfd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f5b0cfda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f5b0cfda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e27021f16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e27021f1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72CF"/>
        </a:solidFill>
      </p:bgPr>
    </p:bg>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14"/>
          <p:cNvSpPr/>
          <p:nvPr/>
        </p:nvSpPr>
        <p:spPr>
          <a:xfrm>
            <a:off x="0" y="0"/>
            <a:ext cx="9144000" cy="118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0" y="4488400"/>
            <a:ext cx="9144000" cy="509700"/>
          </a:xfrm>
          <a:prstGeom prst="rect">
            <a:avLst/>
          </a:prstGeom>
          <a:solidFill>
            <a:srgbClr val="6AADE5">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0" y="4968825"/>
            <a:ext cx="9144000" cy="174900"/>
          </a:xfrm>
          <a:prstGeom prst="rect">
            <a:avLst/>
          </a:prstGeom>
          <a:solidFill>
            <a:srgbClr val="6AA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p:nvPr/>
        </p:nvSpPr>
        <p:spPr>
          <a:xfrm>
            <a:off x="0" y="4633800"/>
            <a:ext cx="9144000" cy="509700"/>
          </a:xfrm>
          <a:prstGeom prst="rect">
            <a:avLst/>
          </a:prstGeom>
          <a:solidFill>
            <a:srgbClr val="E1E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25200" y="0"/>
            <a:ext cx="9194400" cy="961800"/>
          </a:xfrm>
          <a:prstGeom prst="rect">
            <a:avLst/>
          </a:prstGeom>
          <a:solidFill>
            <a:srgbClr val="0072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25200" y="932600"/>
            <a:ext cx="9194400" cy="174900"/>
          </a:xfrm>
          <a:prstGeom prst="rect">
            <a:avLst/>
          </a:prstGeom>
          <a:solidFill>
            <a:srgbClr val="6AA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a:blip r:embed="rId2">
            <a:alphaModFix/>
          </a:blip>
          <a:stretch>
            <a:fillRect/>
          </a:stretch>
        </p:blipFill>
        <p:spPr>
          <a:xfrm>
            <a:off x="-9" y="4633800"/>
            <a:ext cx="520375" cy="509700"/>
          </a:xfrm>
          <a:prstGeom prst="rect">
            <a:avLst/>
          </a:prstGeom>
          <a:noFill/>
          <a:ln>
            <a:noFill/>
          </a:ln>
        </p:spPr>
      </p:pic>
      <p:sp>
        <p:nvSpPr>
          <p:cNvPr id="67" name="Google Shape;67;p15"/>
          <p:cNvSpPr txBox="1"/>
          <p:nvPr/>
        </p:nvSpPr>
        <p:spPr>
          <a:xfrm>
            <a:off x="5922600" y="4688550"/>
            <a:ext cx="3221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rgbClr val="666666"/>
                </a:solidFill>
                <a:latin typeface="Oswald Light"/>
                <a:ea typeface="Oswald Light"/>
                <a:cs typeface="Oswald Light"/>
                <a:sym typeface="Oswald Light"/>
              </a:rPr>
              <a:t>©Positive Peace Cambridge 2023</a:t>
            </a:r>
            <a:endParaRPr>
              <a:solidFill>
                <a:srgbClr val="666666"/>
              </a:solidFill>
              <a:latin typeface="Oswald Light"/>
              <a:ea typeface="Oswald Light"/>
              <a:cs typeface="Oswald Light"/>
              <a:sym typeface="Oswald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8" name="Shape 68"/>
        <p:cNvGrpSpPr/>
        <p:nvPr/>
      </p:nvGrpSpPr>
      <p:grpSpPr>
        <a:xfrm>
          <a:off x="0" y="0"/>
          <a:ext cx="0" cy="0"/>
          <a:chOff x="0" y="0"/>
          <a:chExt cx="0" cy="0"/>
        </a:xfrm>
      </p:grpSpPr>
      <p:sp>
        <p:nvSpPr>
          <p:cNvPr id="69" name="Google Shape;69;p16"/>
          <p:cNvSpPr/>
          <p:nvPr/>
        </p:nvSpPr>
        <p:spPr>
          <a:xfrm>
            <a:off x="0" y="4633800"/>
            <a:ext cx="9144000" cy="509700"/>
          </a:xfrm>
          <a:prstGeom prst="rect">
            <a:avLst/>
          </a:prstGeom>
          <a:solidFill>
            <a:srgbClr val="E1E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a:blip r:embed="rId2">
            <a:alphaModFix/>
          </a:blip>
          <a:stretch>
            <a:fillRect/>
          </a:stretch>
        </p:blipFill>
        <p:spPr>
          <a:xfrm>
            <a:off x="-9" y="4633800"/>
            <a:ext cx="520375" cy="509700"/>
          </a:xfrm>
          <a:prstGeom prst="rect">
            <a:avLst/>
          </a:prstGeom>
          <a:noFill/>
          <a:ln>
            <a:noFill/>
          </a:ln>
        </p:spPr>
      </p:pic>
      <p:sp>
        <p:nvSpPr>
          <p:cNvPr id="71" name="Google Shape;71;p16"/>
          <p:cNvSpPr txBox="1"/>
          <p:nvPr/>
        </p:nvSpPr>
        <p:spPr>
          <a:xfrm>
            <a:off x="5922600" y="4688550"/>
            <a:ext cx="3221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rgbClr val="666666"/>
                </a:solidFill>
                <a:latin typeface="Oswald Light"/>
                <a:ea typeface="Oswald Light"/>
                <a:cs typeface="Oswald Light"/>
                <a:sym typeface="Oswald Light"/>
              </a:rPr>
              <a:t>©Positive Peace Cambridge 2023</a:t>
            </a:r>
            <a:endParaRPr>
              <a:solidFill>
                <a:srgbClr val="666666"/>
              </a:solidFill>
              <a:latin typeface="Oswald Light"/>
              <a:ea typeface="Oswald Light"/>
              <a:cs typeface="Oswald Light"/>
              <a:sym typeface="Oswal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4" name="Google Shape;74;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 name="Google Shape;78;p18"/>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8"/>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6" name="Google Shape;86;p20"/>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sp>
        <p:nvSpPr>
          <p:cNvPr id="89" name="Google Shape;8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94" name="Google Shape;94;p22"/>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02" name="Google Shape;102;p24"/>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3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2CF"/>
        </a:solidFill>
      </p:bgPr>
    </p:bg>
    <p:spTree>
      <p:nvGrpSpPr>
        <p:cNvPr id="109" name="Shape 109"/>
        <p:cNvGrpSpPr/>
        <p:nvPr/>
      </p:nvGrpSpPr>
      <p:grpSpPr>
        <a:xfrm>
          <a:off x="0" y="0"/>
          <a:ext cx="0" cy="0"/>
          <a:chOff x="0" y="0"/>
          <a:chExt cx="0" cy="0"/>
        </a:xfrm>
      </p:grpSpPr>
      <p:sp>
        <p:nvSpPr>
          <p:cNvPr id="110" name="Google Shape;110;p26"/>
          <p:cNvSpPr/>
          <p:nvPr/>
        </p:nvSpPr>
        <p:spPr>
          <a:xfrm>
            <a:off x="0" y="0"/>
            <a:ext cx="9144000" cy="128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6"/>
          <p:cNvSpPr/>
          <p:nvPr/>
        </p:nvSpPr>
        <p:spPr>
          <a:xfrm>
            <a:off x="1331175" y="2989757"/>
            <a:ext cx="6642742" cy="522099"/>
          </a:xfrm>
          <a:prstGeom prst="rect">
            <a:avLst/>
          </a:prstGeom>
        </p:spPr>
        <p:txBody>
          <a:bodyPr>
            <a:prstTxWarp prst="textPlain"/>
          </a:bodyPr>
          <a:lstStyle/>
          <a:p>
            <a:pPr lvl="0" algn="ctr"/>
            <a:r>
              <a:rPr b="0" i="0">
                <a:ln>
                  <a:noFill/>
                </a:ln>
                <a:solidFill>
                  <a:srgbClr val="FFFFFF"/>
                </a:solidFill>
                <a:latin typeface="EB Garamond"/>
              </a:rPr>
              <a:t>Positive Peace in Schools</a:t>
            </a:r>
          </a:p>
        </p:txBody>
      </p:sp>
      <p:sp>
        <p:nvSpPr>
          <p:cNvPr id="112" name="Google Shape;112;p26"/>
          <p:cNvSpPr/>
          <p:nvPr/>
        </p:nvSpPr>
        <p:spPr>
          <a:xfrm>
            <a:off x="0" y="3812700"/>
            <a:ext cx="9144000" cy="1185300"/>
          </a:xfrm>
          <a:prstGeom prst="rect">
            <a:avLst/>
          </a:prstGeom>
          <a:solidFill>
            <a:srgbClr val="003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6"/>
          <p:cNvSpPr/>
          <p:nvPr/>
        </p:nvSpPr>
        <p:spPr>
          <a:xfrm>
            <a:off x="0" y="4968825"/>
            <a:ext cx="9144000" cy="174900"/>
          </a:xfrm>
          <a:prstGeom prst="rect">
            <a:avLst/>
          </a:prstGeom>
          <a:solidFill>
            <a:srgbClr val="6AA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6"/>
          <p:cNvSpPr/>
          <p:nvPr/>
        </p:nvSpPr>
        <p:spPr>
          <a:xfrm>
            <a:off x="165350" y="4610599"/>
            <a:ext cx="2145488" cy="276689"/>
          </a:xfrm>
          <a:prstGeom prst="rect">
            <a:avLst/>
          </a:prstGeom>
        </p:spPr>
        <p:txBody>
          <a:bodyPr>
            <a:prstTxWarp prst="textPlain"/>
          </a:bodyPr>
          <a:lstStyle/>
          <a:p>
            <a:pPr lvl="0" algn="ctr"/>
            <a:r>
              <a:rPr b="0" i="0">
                <a:ln>
                  <a:noFill/>
                </a:ln>
                <a:solidFill>
                  <a:srgbClr val="CFE2F3"/>
                </a:solidFill>
                <a:latin typeface="Oswald"/>
              </a:rPr>
              <a:t>Cambridge University</a:t>
            </a:r>
          </a:p>
        </p:txBody>
      </p:sp>
      <p:sp>
        <p:nvSpPr>
          <p:cNvPr id="115" name="Google Shape;115;p26"/>
          <p:cNvSpPr/>
          <p:nvPr/>
        </p:nvSpPr>
        <p:spPr>
          <a:xfrm>
            <a:off x="165350" y="4269099"/>
            <a:ext cx="2622201" cy="265299"/>
          </a:xfrm>
          <a:prstGeom prst="rect">
            <a:avLst/>
          </a:prstGeom>
        </p:spPr>
        <p:txBody>
          <a:bodyPr>
            <a:prstTxWarp prst="textPlain"/>
          </a:bodyPr>
          <a:lstStyle/>
          <a:p>
            <a:pPr lvl="0" algn="ctr"/>
            <a:r>
              <a:rPr b="0" i="0">
                <a:ln>
                  <a:noFill/>
                </a:ln>
                <a:solidFill>
                  <a:srgbClr val="CFE2F3"/>
                </a:solidFill>
                <a:latin typeface="Oswald"/>
              </a:rPr>
              <a:t>Head, Faculty of Education</a:t>
            </a:r>
          </a:p>
        </p:txBody>
      </p:sp>
      <p:sp>
        <p:nvSpPr>
          <p:cNvPr id="116" name="Google Shape;116;p26"/>
          <p:cNvSpPr/>
          <p:nvPr/>
        </p:nvSpPr>
        <p:spPr>
          <a:xfrm>
            <a:off x="165350" y="3927599"/>
            <a:ext cx="2371343" cy="267244"/>
          </a:xfrm>
          <a:prstGeom prst="rect">
            <a:avLst/>
          </a:prstGeom>
        </p:spPr>
        <p:txBody>
          <a:bodyPr>
            <a:prstTxWarp prst="textPlain"/>
          </a:bodyPr>
          <a:lstStyle/>
          <a:p>
            <a:pPr lvl="0" algn="ctr"/>
            <a:r>
              <a:rPr b="0" i="0">
                <a:ln>
                  <a:noFill/>
                </a:ln>
                <a:solidFill>
                  <a:srgbClr val="CFE2F3"/>
                </a:solidFill>
                <a:latin typeface="Oswald"/>
              </a:rPr>
              <a:t>Professor Hilary Cremin</a:t>
            </a:r>
          </a:p>
        </p:txBody>
      </p:sp>
      <p:sp>
        <p:nvSpPr>
          <p:cNvPr id="117" name="Google Shape;117;p26"/>
          <p:cNvSpPr/>
          <p:nvPr/>
        </p:nvSpPr>
        <p:spPr>
          <a:xfrm>
            <a:off x="7204900" y="4229136"/>
            <a:ext cx="1708501" cy="229463"/>
          </a:xfrm>
          <a:prstGeom prst="rect">
            <a:avLst/>
          </a:prstGeom>
        </p:spPr>
        <p:txBody>
          <a:bodyPr>
            <a:prstTxWarp prst="textPlain"/>
          </a:bodyPr>
          <a:lstStyle/>
          <a:p>
            <a:pPr lvl="0" algn="ctr"/>
            <a:r>
              <a:rPr b="0" i="0">
                <a:ln>
                  <a:noFill/>
                </a:ln>
                <a:solidFill>
                  <a:srgbClr val="CFE2F3"/>
                </a:solidFill>
                <a:latin typeface="Oswald"/>
              </a:rPr>
              <a:t>Creative Director</a:t>
            </a:r>
          </a:p>
        </p:txBody>
      </p:sp>
      <p:sp>
        <p:nvSpPr>
          <p:cNvPr id="118" name="Google Shape;118;p26"/>
          <p:cNvSpPr/>
          <p:nvPr/>
        </p:nvSpPr>
        <p:spPr>
          <a:xfrm>
            <a:off x="7853475" y="4021825"/>
            <a:ext cx="1117424" cy="126701"/>
          </a:xfrm>
          <a:prstGeom prst="rect">
            <a:avLst/>
          </a:prstGeom>
        </p:spPr>
        <p:txBody>
          <a:bodyPr>
            <a:prstTxWarp prst="textPlain"/>
          </a:bodyPr>
          <a:lstStyle/>
          <a:p>
            <a:pPr lvl="0" algn="ctr"/>
            <a:r>
              <a:rPr b="0" i="0">
                <a:ln>
                  <a:noFill/>
                </a:ln>
                <a:solidFill>
                  <a:srgbClr val="CFE2F3"/>
                </a:solidFill>
                <a:latin typeface="Oswald"/>
              </a:rPr>
              <a:t>MPhil (Cantab) F.R.S.A.</a:t>
            </a:r>
          </a:p>
        </p:txBody>
      </p:sp>
      <p:sp>
        <p:nvSpPr>
          <p:cNvPr id="119" name="Google Shape;119;p26"/>
          <p:cNvSpPr/>
          <p:nvPr/>
        </p:nvSpPr>
        <p:spPr>
          <a:xfrm>
            <a:off x="6522025" y="3923849"/>
            <a:ext cx="1264291" cy="274744"/>
          </a:xfrm>
          <a:prstGeom prst="rect">
            <a:avLst/>
          </a:prstGeom>
        </p:spPr>
        <p:txBody>
          <a:bodyPr>
            <a:prstTxWarp prst="textPlain"/>
          </a:bodyPr>
          <a:lstStyle/>
          <a:p>
            <a:pPr lvl="0" algn="ctr"/>
            <a:r>
              <a:rPr b="0" i="0">
                <a:ln>
                  <a:noFill/>
                </a:ln>
                <a:solidFill>
                  <a:srgbClr val="CFE2F3"/>
                </a:solidFill>
                <a:latin typeface="Oswald"/>
              </a:rPr>
              <a:t>Roy Leighton</a:t>
            </a:r>
          </a:p>
        </p:txBody>
      </p:sp>
      <p:sp>
        <p:nvSpPr>
          <p:cNvPr id="120" name="Google Shape;120;p26"/>
          <p:cNvSpPr/>
          <p:nvPr/>
        </p:nvSpPr>
        <p:spPr>
          <a:xfrm>
            <a:off x="6397875" y="4534411"/>
            <a:ext cx="2573030" cy="276689"/>
          </a:xfrm>
          <a:prstGeom prst="rect">
            <a:avLst/>
          </a:prstGeom>
        </p:spPr>
        <p:txBody>
          <a:bodyPr>
            <a:prstTxWarp prst="textPlain"/>
          </a:bodyPr>
          <a:lstStyle/>
          <a:p>
            <a:pPr lvl="0" algn="ctr"/>
            <a:r>
              <a:rPr b="0" i="0">
                <a:ln>
                  <a:noFill/>
                </a:ln>
                <a:solidFill>
                  <a:srgbClr val="CFE2F3"/>
                </a:solidFill>
                <a:latin typeface="Oswald"/>
              </a:rPr>
              <a:t>Positive Peace Cambridge</a:t>
            </a:r>
          </a:p>
        </p:txBody>
      </p:sp>
      <p:pic>
        <p:nvPicPr>
          <p:cNvPr id="121" name="Google Shape;121;p26"/>
          <p:cNvPicPr preferRelativeResize="0"/>
          <p:nvPr/>
        </p:nvPicPr>
        <p:blipFill rotWithShape="1">
          <a:blip r:embed="rId3">
            <a:alphaModFix/>
          </a:blip>
          <a:srcRect b="12823" l="0" r="0" t="0"/>
          <a:stretch/>
        </p:blipFill>
        <p:spPr>
          <a:xfrm>
            <a:off x="2055863" y="1253787"/>
            <a:ext cx="2319321" cy="1528188"/>
          </a:xfrm>
          <a:prstGeom prst="rect">
            <a:avLst/>
          </a:prstGeom>
          <a:noFill/>
          <a:ln>
            <a:noFill/>
          </a:ln>
        </p:spPr>
      </p:pic>
      <p:sp>
        <p:nvSpPr>
          <p:cNvPr id="122" name="Google Shape;122;p26"/>
          <p:cNvSpPr/>
          <p:nvPr/>
        </p:nvSpPr>
        <p:spPr>
          <a:xfrm>
            <a:off x="3063425" y="4269098"/>
            <a:ext cx="2908880" cy="375774"/>
          </a:xfrm>
          <a:prstGeom prst="rect">
            <a:avLst/>
          </a:prstGeom>
        </p:spPr>
        <p:txBody>
          <a:bodyPr>
            <a:prstTxWarp prst="textPlain"/>
          </a:bodyPr>
          <a:lstStyle/>
          <a:p>
            <a:pPr lvl="0" algn="ctr"/>
            <a:r>
              <a:rPr b="0" i="0">
                <a:ln>
                  <a:noFill/>
                </a:ln>
                <a:solidFill>
                  <a:srgbClr val="FFFFFF"/>
                </a:solidFill>
                <a:latin typeface="EB Garamond"/>
              </a:rPr>
              <a:t>English Version</a:t>
            </a:r>
          </a:p>
        </p:txBody>
      </p:sp>
      <p:pic>
        <p:nvPicPr>
          <p:cNvPr id="123" name="Google Shape;123;p26"/>
          <p:cNvPicPr preferRelativeResize="0"/>
          <p:nvPr/>
        </p:nvPicPr>
        <p:blipFill>
          <a:blip r:embed="rId4">
            <a:alphaModFix/>
          </a:blip>
          <a:stretch>
            <a:fillRect/>
          </a:stretch>
        </p:blipFill>
        <p:spPr>
          <a:xfrm>
            <a:off x="4375175" y="1280400"/>
            <a:ext cx="2622200" cy="14749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p:nvPr/>
        </p:nvSpPr>
        <p:spPr>
          <a:xfrm>
            <a:off x="7191263" y="4028208"/>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625569" y="4028208"/>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1125750" y="4008400"/>
            <a:ext cx="17931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35"/>
          <p:cNvCxnSpPr>
            <a:stCxn id="204" idx="0"/>
          </p:cNvCxnSpPr>
          <p:nvPr/>
        </p:nvCxnSpPr>
        <p:spPr>
          <a:xfrm rot="10800000">
            <a:off x="4571924" y="1097438"/>
            <a:ext cx="1763400" cy="1062300"/>
          </a:xfrm>
          <a:prstGeom prst="straightConnector1">
            <a:avLst/>
          </a:prstGeom>
          <a:noFill/>
          <a:ln cap="flat" cmpd="sng" w="38100">
            <a:solidFill>
              <a:srgbClr val="CC0000"/>
            </a:solidFill>
            <a:prstDash val="solid"/>
            <a:round/>
            <a:headEnd len="med" w="med" type="triangle"/>
            <a:tailEnd len="med" w="med" type="none"/>
          </a:ln>
        </p:spPr>
      </p:cxnSp>
      <p:cxnSp>
        <p:nvCxnSpPr>
          <p:cNvPr id="205" name="Google Shape;205;p35"/>
          <p:cNvCxnSpPr>
            <a:stCxn id="206" idx="0"/>
          </p:cNvCxnSpPr>
          <p:nvPr/>
        </p:nvCxnSpPr>
        <p:spPr>
          <a:xfrm flipH="1" rot="10800000">
            <a:off x="2778974" y="1097613"/>
            <a:ext cx="1793100" cy="1083000"/>
          </a:xfrm>
          <a:prstGeom prst="straightConnector1">
            <a:avLst/>
          </a:prstGeom>
          <a:noFill/>
          <a:ln cap="flat" cmpd="sng" w="38100">
            <a:solidFill>
              <a:schemeClr val="accent5"/>
            </a:solidFill>
            <a:prstDash val="solid"/>
            <a:round/>
            <a:headEnd len="med" w="med" type="triangle"/>
            <a:tailEnd len="med" w="med" type="none"/>
          </a:ln>
        </p:spPr>
      </p:cxnSp>
      <p:sp>
        <p:nvSpPr>
          <p:cNvPr id="204" name="Google Shape;204;p35"/>
          <p:cNvSpPr/>
          <p:nvPr/>
        </p:nvSpPr>
        <p:spPr>
          <a:xfrm>
            <a:off x="5316824" y="2159738"/>
            <a:ext cx="20370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6408426" y="3170200"/>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4902675" y="3170200"/>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2792520" y="3170200"/>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1286769" y="3170200"/>
            <a:ext cx="14595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1760474" y="2180613"/>
            <a:ext cx="20370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4594415" y="1377950"/>
            <a:ext cx="20370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2512574" y="1377950"/>
            <a:ext cx="20370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3553526" y="219600"/>
            <a:ext cx="2036956" cy="466089"/>
          </a:xfrm>
          <a:prstGeom prst="rect">
            <a:avLst/>
          </a:prstGeom>
        </p:spPr>
        <p:txBody>
          <a:bodyPr>
            <a:prstTxWarp prst="textPlain"/>
          </a:bodyPr>
          <a:lstStyle/>
          <a:p>
            <a:pPr lvl="0" algn="ctr"/>
            <a:r>
              <a:rPr b="0" i="0">
                <a:ln>
                  <a:noFill/>
                </a:ln>
                <a:solidFill>
                  <a:schemeClr val="lt1"/>
                </a:solidFill>
                <a:latin typeface="EB Garamond"/>
              </a:rPr>
              <a:t>Conflict</a:t>
            </a:r>
          </a:p>
        </p:txBody>
      </p:sp>
      <p:sp>
        <p:nvSpPr>
          <p:cNvPr id="214" name="Google Shape;214;p35"/>
          <p:cNvSpPr/>
          <p:nvPr/>
        </p:nvSpPr>
        <p:spPr>
          <a:xfrm>
            <a:off x="2556112" y="1436048"/>
            <a:ext cx="1938682" cy="334662"/>
          </a:xfrm>
          <a:prstGeom prst="rect">
            <a:avLst/>
          </a:prstGeom>
        </p:spPr>
        <p:txBody>
          <a:bodyPr>
            <a:prstTxWarp prst="textPlain"/>
          </a:bodyPr>
          <a:lstStyle/>
          <a:p>
            <a:pPr lvl="0" algn="ctr"/>
            <a:r>
              <a:rPr b="0" i="0">
                <a:ln>
                  <a:noFill/>
                </a:ln>
                <a:solidFill>
                  <a:srgbClr val="134F5C"/>
                </a:solidFill>
                <a:latin typeface="Oswald;500"/>
              </a:rPr>
              <a:t>Constructive</a:t>
            </a:r>
          </a:p>
        </p:txBody>
      </p:sp>
      <p:sp>
        <p:nvSpPr>
          <p:cNvPr id="215" name="Google Shape;215;p35"/>
          <p:cNvSpPr/>
          <p:nvPr/>
        </p:nvSpPr>
        <p:spPr>
          <a:xfrm>
            <a:off x="4762552" y="1437665"/>
            <a:ext cx="1745943" cy="330227"/>
          </a:xfrm>
          <a:prstGeom prst="rect">
            <a:avLst/>
          </a:prstGeom>
        </p:spPr>
        <p:txBody>
          <a:bodyPr>
            <a:prstTxWarp prst="textPlain"/>
          </a:bodyPr>
          <a:lstStyle/>
          <a:p>
            <a:pPr lvl="0" algn="ctr"/>
            <a:r>
              <a:rPr b="0" i="0">
                <a:ln>
                  <a:noFill/>
                </a:ln>
                <a:solidFill>
                  <a:srgbClr val="134F5C"/>
                </a:solidFill>
                <a:latin typeface="Oswald;500"/>
              </a:rPr>
              <a:t>Destructive</a:t>
            </a:r>
          </a:p>
        </p:txBody>
      </p:sp>
      <p:sp>
        <p:nvSpPr>
          <p:cNvPr id="216" name="Google Shape;216;p35"/>
          <p:cNvSpPr/>
          <p:nvPr/>
        </p:nvSpPr>
        <p:spPr>
          <a:xfrm>
            <a:off x="2318737" y="2248798"/>
            <a:ext cx="825391" cy="329824"/>
          </a:xfrm>
          <a:prstGeom prst="rect">
            <a:avLst/>
          </a:prstGeom>
        </p:spPr>
        <p:txBody>
          <a:bodyPr>
            <a:prstTxWarp prst="textPlain"/>
          </a:bodyPr>
          <a:lstStyle/>
          <a:p>
            <a:pPr lvl="0" algn="ctr"/>
            <a:r>
              <a:rPr b="0" i="0">
                <a:ln>
                  <a:noFill/>
                </a:ln>
                <a:solidFill>
                  <a:srgbClr val="134F5C"/>
                </a:solidFill>
                <a:latin typeface="Oswald"/>
              </a:rPr>
              <a:t>Peace</a:t>
            </a:r>
          </a:p>
        </p:txBody>
      </p:sp>
      <p:sp>
        <p:nvSpPr>
          <p:cNvPr id="217" name="Google Shape;217;p35"/>
          <p:cNvSpPr/>
          <p:nvPr/>
        </p:nvSpPr>
        <p:spPr>
          <a:xfrm>
            <a:off x="5727677" y="2227927"/>
            <a:ext cx="1215305" cy="329824"/>
          </a:xfrm>
          <a:prstGeom prst="rect">
            <a:avLst/>
          </a:prstGeom>
        </p:spPr>
        <p:txBody>
          <a:bodyPr>
            <a:prstTxWarp prst="textPlain"/>
          </a:bodyPr>
          <a:lstStyle/>
          <a:p>
            <a:pPr lvl="0" algn="ctr"/>
            <a:r>
              <a:rPr b="0" i="0">
                <a:ln>
                  <a:noFill/>
                </a:ln>
                <a:solidFill>
                  <a:srgbClr val="134F5C"/>
                </a:solidFill>
                <a:latin typeface="Oswald"/>
              </a:rPr>
              <a:t>Violence</a:t>
            </a:r>
          </a:p>
        </p:txBody>
      </p:sp>
      <p:sp>
        <p:nvSpPr>
          <p:cNvPr id="218" name="Google Shape;218;p35"/>
          <p:cNvSpPr/>
          <p:nvPr/>
        </p:nvSpPr>
        <p:spPr>
          <a:xfrm>
            <a:off x="1497381" y="3209130"/>
            <a:ext cx="1038292" cy="330227"/>
          </a:xfrm>
          <a:prstGeom prst="rect">
            <a:avLst/>
          </a:prstGeom>
        </p:spPr>
        <p:txBody>
          <a:bodyPr>
            <a:prstTxWarp prst="textPlain"/>
          </a:bodyPr>
          <a:lstStyle/>
          <a:p>
            <a:pPr lvl="0" algn="ctr"/>
            <a:r>
              <a:rPr b="0" i="0">
                <a:ln>
                  <a:noFill/>
                </a:ln>
                <a:solidFill>
                  <a:srgbClr val="134F5C"/>
                </a:solidFill>
                <a:latin typeface="Oswald;300"/>
              </a:rPr>
              <a:t>Positive</a:t>
            </a:r>
          </a:p>
        </p:txBody>
      </p:sp>
      <p:sp>
        <p:nvSpPr>
          <p:cNvPr id="219" name="Google Shape;219;p35"/>
          <p:cNvSpPr/>
          <p:nvPr/>
        </p:nvSpPr>
        <p:spPr>
          <a:xfrm>
            <a:off x="2943256" y="3209155"/>
            <a:ext cx="1158048" cy="403208"/>
          </a:xfrm>
          <a:prstGeom prst="rect">
            <a:avLst/>
          </a:prstGeom>
        </p:spPr>
        <p:txBody>
          <a:bodyPr>
            <a:prstTxWarp prst="textPlain"/>
          </a:bodyPr>
          <a:lstStyle/>
          <a:p>
            <a:pPr lvl="0" algn="ctr"/>
            <a:r>
              <a:rPr b="0" i="0">
                <a:ln>
                  <a:noFill/>
                </a:ln>
                <a:solidFill>
                  <a:srgbClr val="134F5C"/>
                </a:solidFill>
                <a:latin typeface="Oswald;300"/>
              </a:rPr>
              <a:t>Negative</a:t>
            </a:r>
          </a:p>
        </p:txBody>
      </p:sp>
      <p:sp>
        <p:nvSpPr>
          <p:cNvPr id="220" name="Google Shape;220;p35"/>
          <p:cNvSpPr/>
          <p:nvPr/>
        </p:nvSpPr>
        <p:spPr>
          <a:xfrm>
            <a:off x="5234124" y="3211926"/>
            <a:ext cx="802811" cy="330227"/>
          </a:xfrm>
          <a:prstGeom prst="rect">
            <a:avLst/>
          </a:prstGeom>
        </p:spPr>
        <p:txBody>
          <a:bodyPr>
            <a:prstTxWarp prst="textPlain"/>
          </a:bodyPr>
          <a:lstStyle/>
          <a:p>
            <a:pPr lvl="0" algn="ctr"/>
            <a:r>
              <a:rPr b="0" i="0">
                <a:ln>
                  <a:noFill/>
                </a:ln>
                <a:solidFill>
                  <a:srgbClr val="134F5C"/>
                </a:solidFill>
                <a:latin typeface="Oswald;300"/>
              </a:rPr>
              <a:t>Direct</a:t>
            </a:r>
          </a:p>
        </p:txBody>
      </p:sp>
      <p:sp>
        <p:nvSpPr>
          <p:cNvPr id="221" name="Google Shape;221;p35"/>
          <p:cNvSpPr/>
          <p:nvPr/>
        </p:nvSpPr>
        <p:spPr>
          <a:xfrm>
            <a:off x="6631724" y="3238163"/>
            <a:ext cx="1012889" cy="330227"/>
          </a:xfrm>
          <a:prstGeom prst="rect">
            <a:avLst/>
          </a:prstGeom>
        </p:spPr>
        <p:txBody>
          <a:bodyPr>
            <a:prstTxWarp prst="textPlain"/>
          </a:bodyPr>
          <a:lstStyle/>
          <a:p>
            <a:pPr lvl="0" algn="ctr"/>
            <a:r>
              <a:rPr b="0" i="0">
                <a:ln>
                  <a:noFill/>
                </a:ln>
                <a:solidFill>
                  <a:srgbClr val="134F5C"/>
                </a:solidFill>
                <a:latin typeface="Oswald;300"/>
              </a:rPr>
              <a:t>Indirect</a:t>
            </a:r>
          </a:p>
        </p:txBody>
      </p:sp>
      <p:sp>
        <p:nvSpPr>
          <p:cNvPr id="222" name="Google Shape;222;p35"/>
          <p:cNvSpPr/>
          <p:nvPr/>
        </p:nvSpPr>
        <p:spPr>
          <a:xfrm>
            <a:off x="1170098" y="4046210"/>
            <a:ext cx="1704411" cy="392724"/>
          </a:xfrm>
          <a:prstGeom prst="rect">
            <a:avLst/>
          </a:prstGeom>
        </p:spPr>
        <p:txBody>
          <a:bodyPr>
            <a:prstTxWarp prst="textPlain"/>
          </a:bodyPr>
          <a:lstStyle/>
          <a:p>
            <a:pPr lvl="0" algn="ctr"/>
            <a:r>
              <a:rPr b="0" i="0">
                <a:ln>
                  <a:noFill/>
                </a:ln>
                <a:solidFill>
                  <a:srgbClr val="134F5C"/>
                </a:solidFill>
                <a:latin typeface="Oswald;200"/>
              </a:rPr>
              <a:t>Social justice</a:t>
            </a:r>
          </a:p>
        </p:txBody>
      </p:sp>
      <p:sp>
        <p:nvSpPr>
          <p:cNvPr id="223" name="Google Shape;223;p35"/>
          <p:cNvSpPr/>
          <p:nvPr/>
        </p:nvSpPr>
        <p:spPr>
          <a:xfrm>
            <a:off x="5717837" y="4096199"/>
            <a:ext cx="1274982" cy="334259"/>
          </a:xfrm>
          <a:prstGeom prst="rect">
            <a:avLst/>
          </a:prstGeom>
        </p:spPr>
        <p:txBody>
          <a:bodyPr>
            <a:prstTxWarp prst="textPlain"/>
          </a:bodyPr>
          <a:lstStyle/>
          <a:p>
            <a:pPr lvl="0" algn="ctr"/>
            <a:r>
              <a:rPr b="0" i="0">
                <a:ln>
                  <a:noFill/>
                </a:ln>
                <a:solidFill>
                  <a:srgbClr val="134F5C"/>
                </a:solidFill>
                <a:latin typeface="Oswald;200"/>
              </a:rPr>
              <a:t>Structural</a:t>
            </a:r>
          </a:p>
        </p:txBody>
      </p:sp>
      <p:sp>
        <p:nvSpPr>
          <p:cNvPr id="224" name="Google Shape;224;p35"/>
          <p:cNvSpPr/>
          <p:nvPr/>
        </p:nvSpPr>
        <p:spPr>
          <a:xfrm>
            <a:off x="7427487" y="4096198"/>
            <a:ext cx="987083" cy="334662"/>
          </a:xfrm>
          <a:prstGeom prst="rect">
            <a:avLst/>
          </a:prstGeom>
        </p:spPr>
        <p:txBody>
          <a:bodyPr>
            <a:prstTxWarp prst="textPlain"/>
          </a:bodyPr>
          <a:lstStyle/>
          <a:p>
            <a:pPr lvl="0" algn="ctr"/>
            <a:r>
              <a:rPr b="0" i="0">
                <a:ln>
                  <a:noFill/>
                </a:ln>
                <a:solidFill>
                  <a:srgbClr val="134F5C"/>
                </a:solidFill>
                <a:latin typeface="Oswald;200"/>
              </a:rPr>
              <a:t>Cultural</a:t>
            </a:r>
          </a:p>
        </p:txBody>
      </p:sp>
      <p:cxnSp>
        <p:nvCxnSpPr>
          <p:cNvPr id="225" name="Google Shape;225;p35"/>
          <p:cNvCxnSpPr>
            <a:stCxn id="210" idx="0"/>
            <a:endCxn id="206" idx="2"/>
          </p:cNvCxnSpPr>
          <p:nvPr/>
        </p:nvCxnSpPr>
        <p:spPr>
          <a:xfrm flipH="1" rot="10800000">
            <a:off x="2016519" y="2646700"/>
            <a:ext cx="762600" cy="523500"/>
          </a:xfrm>
          <a:prstGeom prst="straightConnector1">
            <a:avLst/>
          </a:prstGeom>
          <a:noFill/>
          <a:ln cap="flat" cmpd="sng" w="38100">
            <a:solidFill>
              <a:schemeClr val="accent5"/>
            </a:solidFill>
            <a:prstDash val="solid"/>
            <a:round/>
            <a:headEnd len="med" w="med" type="triangle"/>
            <a:tailEnd len="med" w="med" type="none"/>
          </a:ln>
        </p:spPr>
      </p:cxnSp>
      <p:cxnSp>
        <p:nvCxnSpPr>
          <p:cNvPr id="226" name="Google Shape;226;p35"/>
          <p:cNvCxnSpPr>
            <a:stCxn id="209" idx="0"/>
            <a:endCxn id="206" idx="2"/>
          </p:cNvCxnSpPr>
          <p:nvPr/>
        </p:nvCxnSpPr>
        <p:spPr>
          <a:xfrm rot="10800000">
            <a:off x="2778870" y="2646700"/>
            <a:ext cx="743400" cy="523500"/>
          </a:xfrm>
          <a:prstGeom prst="straightConnector1">
            <a:avLst/>
          </a:prstGeom>
          <a:noFill/>
          <a:ln cap="flat" cmpd="sng" w="38100">
            <a:solidFill>
              <a:schemeClr val="accent5"/>
            </a:solidFill>
            <a:prstDash val="solid"/>
            <a:round/>
            <a:headEnd len="med" w="med" type="triangle"/>
            <a:tailEnd len="med" w="med" type="none"/>
          </a:ln>
        </p:spPr>
      </p:cxnSp>
      <p:cxnSp>
        <p:nvCxnSpPr>
          <p:cNvPr id="227" name="Google Shape;227;p35"/>
          <p:cNvCxnSpPr>
            <a:stCxn id="202" idx="0"/>
            <a:endCxn id="210" idx="2"/>
          </p:cNvCxnSpPr>
          <p:nvPr/>
        </p:nvCxnSpPr>
        <p:spPr>
          <a:xfrm rot="10800000">
            <a:off x="2016600" y="3636400"/>
            <a:ext cx="5700" cy="372000"/>
          </a:xfrm>
          <a:prstGeom prst="straightConnector1">
            <a:avLst/>
          </a:prstGeom>
          <a:noFill/>
          <a:ln cap="flat" cmpd="sng" w="38100">
            <a:solidFill>
              <a:schemeClr val="accent5"/>
            </a:solidFill>
            <a:prstDash val="solid"/>
            <a:round/>
            <a:headEnd len="med" w="med" type="triangle"/>
            <a:tailEnd len="med" w="med" type="none"/>
          </a:ln>
        </p:spPr>
      </p:cxnSp>
      <p:cxnSp>
        <p:nvCxnSpPr>
          <p:cNvPr id="228" name="Google Shape;228;p35"/>
          <p:cNvCxnSpPr>
            <a:endCxn id="204" idx="2"/>
          </p:cNvCxnSpPr>
          <p:nvPr/>
        </p:nvCxnSpPr>
        <p:spPr>
          <a:xfrm flipH="1" rot="10800000">
            <a:off x="5597924" y="2625938"/>
            <a:ext cx="737400" cy="544200"/>
          </a:xfrm>
          <a:prstGeom prst="straightConnector1">
            <a:avLst/>
          </a:prstGeom>
          <a:noFill/>
          <a:ln cap="flat" cmpd="sng" w="38100">
            <a:solidFill>
              <a:srgbClr val="CC0000"/>
            </a:solidFill>
            <a:prstDash val="solid"/>
            <a:round/>
            <a:headEnd len="med" w="med" type="triangle"/>
            <a:tailEnd len="med" w="med" type="none"/>
          </a:ln>
        </p:spPr>
      </p:cxnSp>
      <p:cxnSp>
        <p:nvCxnSpPr>
          <p:cNvPr id="229" name="Google Shape;229;p35"/>
          <p:cNvCxnSpPr>
            <a:endCxn id="204" idx="2"/>
          </p:cNvCxnSpPr>
          <p:nvPr/>
        </p:nvCxnSpPr>
        <p:spPr>
          <a:xfrm rot="10800000">
            <a:off x="6335324" y="2625938"/>
            <a:ext cx="768300" cy="544200"/>
          </a:xfrm>
          <a:prstGeom prst="straightConnector1">
            <a:avLst/>
          </a:prstGeom>
          <a:noFill/>
          <a:ln cap="flat" cmpd="sng" w="38100">
            <a:solidFill>
              <a:srgbClr val="CC0000"/>
            </a:solidFill>
            <a:prstDash val="solid"/>
            <a:round/>
            <a:headEnd len="med" w="med" type="triangle"/>
            <a:tailEnd len="med" w="med" type="none"/>
          </a:ln>
        </p:spPr>
      </p:cxnSp>
      <p:cxnSp>
        <p:nvCxnSpPr>
          <p:cNvPr id="230" name="Google Shape;230;p35"/>
          <p:cNvCxnSpPr>
            <a:stCxn id="201" idx="0"/>
            <a:endCxn id="207" idx="2"/>
          </p:cNvCxnSpPr>
          <p:nvPr/>
        </p:nvCxnSpPr>
        <p:spPr>
          <a:xfrm flipH="1" rot="10800000">
            <a:off x="6355319" y="3636408"/>
            <a:ext cx="783000" cy="391800"/>
          </a:xfrm>
          <a:prstGeom prst="straightConnector1">
            <a:avLst/>
          </a:prstGeom>
          <a:noFill/>
          <a:ln cap="flat" cmpd="sng" w="38100">
            <a:solidFill>
              <a:srgbClr val="CC0000"/>
            </a:solidFill>
            <a:prstDash val="solid"/>
            <a:round/>
            <a:headEnd len="med" w="med" type="triangle"/>
            <a:tailEnd len="med" w="med" type="none"/>
          </a:ln>
        </p:spPr>
      </p:cxnSp>
      <p:cxnSp>
        <p:nvCxnSpPr>
          <p:cNvPr id="231" name="Google Shape;231;p35"/>
          <p:cNvCxnSpPr>
            <a:stCxn id="200" idx="0"/>
            <a:endCxn id="207" idx="2"/>
          </p:cNvCxnSpPr>
          <p:nvPr/>
        </p:nvCxnSpPr>
        <p:spPr>
          <a:xfrm rot="10800000">
            <a:off x="7138313" y="3636408"/>
            <a:ext cx="782700" cy="391800"/>
          </a:xfrm>
          <a:prstGeom prst="straightConnector1">
            <a:avLst/>
          </a:prstGeom>
          <a:noFill/>
          <a:ln cap="flat" cmpd="sng" w="38100">
            <a:solidFill>
              <a:srgbClr val="CC0000"/>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6"/>
          <p:cNvSpPr/>
          <p:nvPr/>
        </p:nvSpPr>
        <p:spPr>
          <a:xfrm>
            <a:off x="2181175" y="202375"/>
            <a:ext cx="4781632" cy="576729"/>
          </a:xfrm>
          <a:prstGeom prst="rect">
            <a:avLst/>
          </a:prstGeom>
        </p:spPr>
        <p:txBody>
          <a:bodyPr>
            <a:prstTxWarp prst="textPlain"/>
          </a:bodyPr>
          <a:lstStyle/>
          <a:p>
            <a:pPr lvl="0" algn="ctr"/>
            <a:r>
              <a:rPr b="0" i="0">
                <a:ln>
                  <a:noFill/>
                </a:ln>
                <a:solidFill>
                  <a:schemeClr val="lt1"/>
                </a:solidFill>
                <a:latin typeface="EB Garamond"/>
              </a:rPr>
              <a:t>Positive Peace Theory</a:t>
            </a:r>
          </a:p>
        </p:txBody>
      </p:sp>
      <p:sp>
        <p:nvSpPr>
          <p:cNvPr id="237" name="Google Shape;237;p36"/>
          <p:cNvSpPr/>
          <p:nvPr/>
        </p:nvSpPr>
        <p:spPr>
          <a:xfrm>
            <a:off x="127975" y="2308255"/>
            <a:ext cx="3977400" cy="11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134F5C"/>
                </a:solidFill>
                <a:latin typeface="Oswald"/>
                <a:ea typeface="Oswald"/>
                <a:cs typeface="Oswald"/>
                <a:sym typeface="Oswald"/>
              </a:rPr>
              <a:t>Positive and negative peace</a:t>
            </a:r>
            <a:endParaRPr sz="1800">
              <a:solidFill>
                <a:srgbClr val="134F5C"/>
              </a:solidFill>
              <a:latin typeface="Oswald"/>
              <a:ea typeface="Oswald"/>
              <a:cs typeface="Oswald"/>
              <a:sym typeface="Oswald"/>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Negative – absence of direct violence</a:t>
            </a:r>
            <a:endParaRPr>
              <a:solidFill>
                <a:srgbClr val="134F5C"/>
              </a:solidFill>
              <a:latin typeface="Oswald Light"/>
              <a:ea typeface="Oswald Light"/>
              <a:cs typeface="Oswald Light"/>
              <a:sym typeface="Oswald Light"/>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Positive – absence of structural and cultural violence</a:t>
            </a:r>
            <a:endParaRPr b="1" sz="2200">
              <a:solidFill>
                <a:srgbClr val="134F5C"/>
              </a:solidFill>
              <a:latin typeface="Oswald"/>
              <a:ea typeface="Oswald"/>
              <a:cs typeface="Oswald"/>
              <a:sym typeface="Oswald"/>
            </a:endParaRPr>
          </a:p>
        </p:txBody>
      </p:sp>
      <p:sp>
        <p:nvSpPr>
          <p:cNvPr id="238" name="Google Shape;238;p36"/>
          <p:cNvSpPr/>
          <p:nvPr/>
        </p:nvSpPr>
        <p:spPr>
          <a:xfrm>
            <a:off x="127975" y="1181825"/>
            <a:ext cx="3977400" cy="1111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134F5C"/>
                </a:solidFill>
                <a:latin typeface="Oswald"/>
                <a:ea typeface="Oswald"/>
                <a:cs typeface="Oswald"/>
                <a:sym typeface="Oswald"/>
              </a:rPr>
              <a:t>Three forms of violence:</a:t>
            </a:r>
            <a:endParaRPr sz="1800">
              <a:solidFill>
                <a:srgbClr val="134F5C"/>
              </a:solidFill>
              <a:latin typeface="Oswald"/>
              <a:ea typeface="Oswald"/>
              <a:cs typeface="Oswald"/>
              <a:sym typeface="Oswald"/>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Direct</a:t>
            </a:r>
            <a:endParaRPr>
              <a:solidFill>
                <a:srgbClr val="134F5C"/>
              </a:solidFill>
              <a:latin typeface="Oswald Light"/>
              <a:ea typeface="Oswald Light"/>
              <a:cs typeface="Oswald Light"/>
              <a:sym typeface="Oswald Light"/>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Structural</a:t>
            </a:r>
            <a:endParaRPr>
              <a:solidFill>
                <a:srgbClr val="134F5C"/>
              </a:solidFill>
              <a:latin typeface="Oswald Light"/>
              <a:ea typeface="Oswald Light"/>
              <a:cs typeface="Oswald Light"/>
              <a:sym typeface="Oswald Light"/>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Cultural</a:t>
            </a:r>
            <a:endParaRPr>
              <a:solidFill>
                <a:srgbClr val="134F5C"/>
              </a:solidFill>
              <a:latin typeface="Oswald Light"/>
              <a:ea typeface="Oswald Light"/>
              <a:cs typeface="Oswald Light"/>
              <a:sym typeface="Oswald Light"/>
            </a:endParaRPr>
          </a:p>
          <a:p>
            <a:pPr indent="0" lvl="0" marL="0" marR="0" rtl="0" algn="l">
              <a:lnSpc>
                <a:spcPct val="100000"/>
              </a:lnSpc>
              <a:spcBef>
                <a:spcPts val="0"/>
              </a:spcBef>
              <a:spcAft>
                <a:spcPts val="0"/>
              </a:spcAft>
              <a:buNone/>
            </a:pPr>
            <a:r>
              <a:t/>
            </a:r>
            <a:endParaRPr b="1" sz="2200">
              <a:solidFill>
                <a:srgbClr val="134F5C"/>
              </a:solidFill>
              <a:latin typeface="Oswald"/>
              <a:ea typeface="Oswald"/>
              <a:cs typeface="Oswald"/>
              <a:sym typeface="Oswald"/>
            </a:endParaRPr>
          </a:p>
        </p:txBody>
      </p:sp>
      <p:sp>
        <p:nvSpPr>
          <p:cNvPr id="239" name="Google Shape;239;p36"/>
          <p:cNvSpPr/>
          <p:nvPr/>
        </p:nvSpPr>
        <p:spPr>
          <a:xfrm>
            <a:off x="127975" y="3434685"/>
            <a:ext cx="3977400" cy="1111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rgbClr val="134F5C"/>
                </a:solidFill>
                <a:latin typeface="Oswald"/>
                <a:ea typeface="Oswald"/>
                <a:cs typeface="Oswald"/>
                <a:sym typeface="Oswald"/>
              </a:rPr>
              <a:t>Three ways of bringing about peace:</a:t>
            </a:r>
            <a:endParaRPr sz="1800">
              <a:solidFill>
                <a:srgbClr val="134F5C"/>
              </a:solidFill>
              <a:latin typeface="Oswald"/>
              <a:ea typeface="Oswald"/>
              <a:cs typeface="Oswald"/>
              <a:sym typeface="Oswald"/>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Peace-keeping</a:t>
            </a:r>
            <a:endParaRPr>
              <a:solidFill>
                <a:srgbClr val="134F5C"/>
              </a:solidFill>
              <a:latin typeface="Oswald Light"/>
              <a:ea typeface="Oswald Light"/>
              <a:cs typeface="Oswald Light"/>
              <a:sym typeface="Oswald Light"/>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Peace-making</a:t>
            </a:r>
            <a:endParaRPr>
              <a:solidFill>
                <a:srgbClr val="134F5C"/>
              </a:solidFill>
              <a:latin typeface="Oswald Light"/>
              <a:ea typeface="Oswald Light"/>
              <a:cs typeface="Oswald Light"/>
              <a:sym typeface="Oswald Light"/>
            </a:endParaRPr>
          </a:p>
          <a:p>
            <a:pPr indent="-317500" lvl="0" marL="457200" rtl="0" algn="l">
              <a:spcBef>
                <a:spcPts val="0"/>
              </a:spcBef>
              <a:spcAft>
                <a:spcPts val="0"/>
              </a:spcAft>
              <a:buClr>
                <a:srgbClr val="134F5C"/>
              </a:buClr>
              <a:buSzPts val="1400"/>
              <a:buFont typeface="Oswald Light"/>
              <a:buChar char="●"/>
            </a:pPr>
            <a:r>
              <a:rPr lang="en-GB">
                <a:solidFill>
                  <a:srgbClr val="134F5C"/>
                </a:solidFill>
                <a:latin typeface="Oswald Light"/>
                <a:ea typeface="Oswald Light"/>
                <a:cs typeface="Oswald Light"/>
                <a:sym typeface="Oswald Light"/>
              </a:rPr>
              <a:t>Peace-building</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solidFill>
                <a:srgbClr val="134F5C"/>
              </a:solidFill>
              <a:latin typeface="Oswald"/>
              <a:ea typeface="Oswald"/>
              <a:cs typeface="Oswald"/>
              <a:sym typeface="Oswald"/>
            </a:endParaRPr>
          </a:p>
        </p:txBody>
      </p:sp>
      <p:sp>
        <p:nvSpPr>
          <p:cNvPr id="240" name="Google Shape;240;p36"/>
          <p:cNvSpPr txBox="1"/>
          <p:nvPr/>
        </p:nvSpPr>
        <p:spPr>
          <a:xfrm>
            <a:off x="4105375" y="2402150"/>
            <a:ext cx="491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6A5AF"/>
                </a:solidFill>
                <a:latin typeface="Oswald ExtraLight"/>
                <a:ea typeface="Oswald ExtraLight"/>
                <a:cs typeface="Oswald ExtraLight"/>
                <a:sym typeface="Oswald ExtraLight"/>
              </a:rPr>
              <a:t>Galtung, J. (1970). Pluralism and the future of human society. Challenges for the future: Proceedings from the Second International Futures Research Conference, Norway, 271-308.</a:t>
            </a:r>
            <a:endParaRPr sz="1600">
              <a:solidFill>
                <a:srgbClr val="76A5AF"/>
              </a:solidFill>
              <a:latin typeface="Oswald ExtraLight"/>
              <a:ea typeface="Oswald ExtraLight"/>
              <a:cs typeface="Oswald ExtraLight"/>
              <a:sym typeface="Oswald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p:nvPr/>
        </p:nvSpPr>
        <p:spPr>
          <a:xfrm rot="-5400000">
            <a:off x="-1727914" y="2142012"/>
            <a:ext cx="4442602" cy="331125"/>
          </a:xfrm>
          <a:prstGeom prst="rect">
            <a:avLst/>
          </a:prstGeom>
        </p:spPr>
        <p:txBody>
          <a:bodyPr>
            <a:prstTxWarp prst="textPlain"/>
          </a:bodyPr>
          <a:lstStyle/>
          <a:p>
            <a:pPr lvl="0" algn="ctr"/>
            <a:r>
              <a:rPr b="0" i="0">
                <a:ln>
                  <a:noFill/>
                </a:ln>
                <a:solidFill>
                  <a:srgbClr val="0072CF"/>
                </a:solidFill>
                <a:latin typeface="EB Garamond"/>
              </a:rPr>
              <a:t>The Positive Peace Matrix</a:t>
            </a:r>
          </a:p>
        </p:txBody>
      </p:sp>
      <p:sp>
        <p:nvSpPr>
          <p:cNvPr id="246" name="Google Shape;246;p37"/>
          <p:cNvSpPr/>
          <p:nvPr/>
        </p:nvSpPr>
        <p:spPr>
          <a:xfrm rot="-5400000">
            <a:off x="-1342827" y="2155123"/>
            <a:ext cx="4445528" cy="301975"/>
          </a:xfrm>
          <a:prstGeom prst="rect">
            <a:avLst/>
          </a:prstGeom>
        </p:spPr>
        <p:txBody>
          <a:bodyPr>
            <a:prstTxWarp prst="textPlain"/>
          </a:bodyPr>
          <a:lstStyle/>
          <a:p>
            <a:pPr lvl="0" algn="ctr"/>
            <a:r>
              <a:rPr b="0" i="0">
                <a:ln>
                  <a:noFill/>
                </a:ln>
                <a:solidFill>
                  <a:srgbClr val="6AADE4"/>
                </a:solidFill>
                <a:latin typeface="EB Garamond"/>
              </a:rPr>
              <a:t>Prof Hilary Cremin and Roy Leighton</a:t>
            </a:r>
          </a:p>
        </p:txBody>
      </p:sp>
      <p:sp>
        <p:nvSpPr>
          <p:cNvPr id="247" name="Google Shape;247;p37"/>
          <p:cNvSpPr/>
          <p:nvPr/>
        </p:nvSpPr>
        <p:spPr>
          <a:xfrm>
            <a:off x="1439875" y="209488"/>
            <a:ext cx="13464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2794250" y="209494"/>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EB Garamond"/>
              <a:ea typeface="EB Garamond"/>
              <a:cs typeface="EB Garamond"/>
              <a:sym typeface="EB Garamond"/>
            </a:endParaRPr>
          </a:p>
        </p:txBody>
      </p:sp>
      <p:sp>
        <p:nvSpPr>
          <p:cNvPr id="249" name="Google Shape;249;p37"/>
          <p:cNvSpPr/>
          <p:nvPr/>
        </p:nvSpPr>
        <p:spPr>
          <a:xfrm>
            <a:off x="4318899" y="209509"/>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5835700" y="209494"/>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7352500" y="209509"/>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1439875" y="1077265"/>
            <a:ext cx="1346400" cy="14601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2794250" y="1077275"/>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Building capacity</a:t>
            </a:r>
            <a:r>
              <a:rPr lang="en-GB" sz="900">
                <a:solidFill>
                  <a:srgbClr val="0C343D"/>
                </a:solidFill>
                <a:latin typeface="Oswald"/>
                <a:ea typeface="Oswald"/>
                <a:cs typeface="Oswald"/>
                <a:sym typeface="Oswald"/>
              </a:rPr>
              <a:t> for peace and wellbeing, and for  new ways of thinking, knowing, and being.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Learning</a:t>
            </a:r>
            <a:r>
              <a:rPr lang="en-GB" sz="900">
                <a:solidFill>
                  <a:srgbClr val="0C343D"/>
                </a:solidFill>
                <a:latin typeface="Oswald"/>
                <a:ea typeface="Oswald"/>
                <a:cs typeface="Oswald"/>
                <a:sym typeface="Oswald"/>
              </a:rPr>
              <a:t> self-awareness, self-acceptance, self-control and self-expression.</a:t>
            </a:r>
            <a:endParaRPr sz="900">
              <a:solidFill>
                <a:srgbClr val="0C343D"/>
              </a:solidFill>
              <a:latin typeface="Oswald"/>
              <a:ea typeface="Oswald"/>
              <a:cs typeface="Oswald"/>
              <a:sym typeface="Oswald"/>
            </a:endParaRPr>
          </a:p>
        </p:txBody>
      </p:sp>
      <p:sp>
        <p:nvSpPr>
          <p:cNvPr id="254" name="Google Shape;254;p37"/>
          <p:cNvSpPr/>
          <p:nvPr/>
        </p:nvSpPr>
        <p:spPr>
          <a:xfrm>
            <a:off x="4318899" y="1077299"/>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Developing</a:t>
            </a:r>
            <a:r>
              <a:rPr lang="en-GB" sz="900">
                <a:solidFill>
                  <a:srgbClr val="0C343D"/>
                </a:solidFill>
                <a:latin typeface="Oswald"/>
                <a:ea typeface="Oswald"/>
                <a:cs typeface="Oswald"/>
                <a:sym typeface="Oswald"/>
              </a:rPr>
              <a:t> healthy relationships and learning to work with diverse others.</a:t>
            </a:r>
            <a:endParaRPr sz="900">
              <a:solidFill>
                <a:srgbClr val="0C343D"/>
              </a:solidFill>
              <a:latin typeface="Oswald"/>
              <a:ea typeface="Oswald"/>
              <a:cs typeface="Oswald"/>
              <a:sym typeface="Oswald"/>
            </a:endParaRPr>
          </a:p>
          <a:p>
            <a:pPr indent="0" lvl="0" marL="0" marR="0" rtl="0" algn="l">
              <a:lnSpc>
                <a:spcPct val="100000"/>
              </a:lnSpc>
              <a:spcBef>
                <a:spcPts val="0"/>
              </a:spcBef>
              <a:spcAft>
                <a:spcPts val="0"/>
              </a:spcAft>
              <a:buNone/>
            </a:pPr>
            <a:r>
              <a:t/>
            </a:r>
            <a:endParaRPr sz="900">
              <a:solidFill>
                <a:srgbClr val="0C343D"/>
              </a:solidFill>
              <a:latin typeface="Oswald"/>
              <a:ea typeface="Oswald"/>
              <a:cs typeface="Oswald"/>
              <a:sym typeface="Oswald"/>
            </a:endParaRPr>
          </a:p>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Understanding</a:t>
            </a:r>
            <a:r>
              <a:rPr lang="en-GB" sz="900">
                <a:solidFill>
                  <a:srgbClr val="0C343D"/>
                </a:solidFill>
                <a:latin typeface="Oswald"/>
                <a:ea typeface="Oswald"/>
                <a:cs typeface="Oswald"/>
                <a:sym typeface="Oswald"/>
              </a:rPr>
              <a:t> and reflecting on interpersonal conflict resolution styles and conflict literacy.</a:t>
            </a:r>
            <a:endParaRPr sz="900">
              <a:solidFill>
                <a:srgbClr val="0C343D"/>
              </a:solidFill>
              <a:latin typeface="Oswald"/>
              <a:ea typeface="Oswald"/>
              <a:cs typeface="Oswald"/>
              <a:sym typeface="Oswald"/>
            </a:endParaRPr>
          </a:p>
        </p:txBody>
      </p:sp>
      <p:sp>
        <p:nvSpPr>
          <p:cNvPr id="255" name="Google Shape;255;p37"/>
          <p:cNvSpPr/>
          <p:nvPr/>
        </p:nvSpPr>
        <p:spPr>
          <a:xfrm>
            <a:off x="5835700" y="1077275"/>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Reaching out</a:t>
            </a:r>
            <a:r>
              <a:rPr lang="en-GB" sz="900">
                <a:solidFill>
                  <a:srgbClr val="0C343D"/>
                </a:solidFill>
                <a:latin typeface="Oswald"/>
                <a:ea typeface="Oswald"/>
                <a:cs typeface="Oswald"/>
                <a:sym typeface="Oswald"/>
              </a:rPr>
              <a:t> across communities and the world.</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Reflecting and articulating</a:t>
            </a:r>
            <a:r>
              <a:rPr lang="en-GB" sz="900">
                <a:solidFill>
                  <a:srgbClr val="0C343D"/>
                </a:solidFill>
                <a:latin typeface="Oswald"/>
                <a:ea typeface="Oswald"/>
                <a:cs typeface="Oswald"/>
                <a:sym typeface="Oswald"/>
              </a:rPr>
              <a:t> the human values of global citizenship, critical awareness, non-violence and care, and </a:t>
            </a:r>
            <a:r>
              <a:rPr b="1" lang="en-GB" sz="900">
                <a:solidFill>
                  <a:srgbClr val="0C343D"/>
                </a:solidFill>
                <a:latin typeface="Oswald"/>
                <a:ea typeface="Oswald"/>
                <a:cs typeface="Oswald"/>
                <a:sym typeface="Oswald"/>
              </a:rPr>
              <a:t>evaluating</a:t>
            </a:r>
            <a:r>
              <a:rPr lang="en-GB" sz="900">
                <a:solidFill>
                  <a:srgbClr val="0C343D"/>
                </a:solidFill>
                <a:latin typeface="Oswald"/>
                <a:ea typeface="Oswald"/>
                <a:cs typeface="Oswald"/>
                <a:sym typeface="Oswald"/>
              </a:rPr>
              <a:t> participation in school-based, local and global peace-making programmes.</a:t>
            </a:r>
            <a:endParaRPr sz="900">
              <a:solidFill>
                <a:srgbClr val="0C343D"/>
              </a:solidFill>
              <a:latin typeface="Oswald"/>
              <a:ea typeface="Oswald"/>
              <a:cs typeface="Oswald"/>
              <a:sym typeface="Oswald"/>
            </a:endParaRPr>
          </a:p>
        </p:txBody>
      </p:sp>
      <p:sp>
        <p:nvSpPr>
          <p:cNvPr id="256" name="Google Shape;256;p37"/>
          <p:cNvSpPr/>
          <p:nvPr/>
        </p:nvSpPr>
        <p:spPr>
          <a:xfrm>
            <a:off x="7352500" y="1077299"/>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Learning </a:t>
            </a:r>
            <a:r>
              <a:rPr lang="en-GB" sz="900">
                <a:solidFill>
                  <a:srgbClr val="0C343D"/>
                </a:solidFill>
                <a:latin typeface="Oswald"/>
                <a:ea typeface="Oswald"/>
                <a:cs typeface="Oswald"/>
                <a:sym typeface="Oswald"/>
              </a:rPr>
              <a:t>to care for the planet, and </a:t>
            </a:r>
            <a:r>
              <a:rPr b="1" lang="en-GB" sz="900">
                <a:solidFill>
                  <a:srgbClr val="0C343D"/>
                </a:solidFill>
                <a:latin typeface="Oswald"/>
                <a:ea typeface="Oswald"/>
                <a:cs typeface="Oswald"/>
                <a:sym typeface="Oswald"/>
              </a:rPr>
              <a:t>to be </a:t>
            </a:r>
            <a:r>
              <a:rPr lang="en-GB" sz="900">
                <a:solidFill>
                  <a:srgbClr val="0C343D"/>
                </a:solidFill>
                <a:latin typeface="Oswald"/>
                <a:ea typeface="Oswald"/>
                <a:cs typeface="Oswald"/>
                <a:sym typeface="Oswald"/>
              </a:rPr>
              <a:t>‘in love’ with life.</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Going beyond</a:t>
            </a:r>
            <a:r>
              <a:rPr lang="en-GB" sz="900">
                <a:solidFill>
                  <a:srgbClr val="0C343D"/>
                </a:solidFill>
                <a:latin typeface="Oswald"/>
                <a:ea typeface="Oswald"/>
                <a:cs typeface="Oswald"/>
                <a:sym typeface="Oswald"/>
              </a:rPr>
              <a:t> the anthropocene and </a:t>
            </a:r>
            <a:r>
              <a:rPr b="1" lang="en-GB" sz="900">
                <a:solidFill>
                  <a:srgbClr val="0C343D"/>
                </a:solidFill>
                <a:latin typeface="Oswald"/>
                <a:ea typeface="Oswald"/>
                <a:cs typeface="Oswald"/>
                <a:sym typeface="Oswald"/>
              </a:rPr>
              <a:t>honouring</a:t>
            </a:r>
            <a:r>
              <a:rPr lang="en-GB" sz="900">
                <a:solidFill>
                  <a:srgbClr val="0C343D"/>
                </a:solidFill>
                <a:latin typeface="Oswald"/>
                <a:ea typeface="Oswald"/>
                <a:cs typeface="Oswald"/>
                <a:sym typeface="Oswald"/>
              </a:rPr>
              <a:t> the more than human.</a:t>
            </a:r>
            <a:endParaRPr sz="900">
              <a:solidFill>
                <a:srgbClr val="0C343D"/>
              </a:solidFill>
              <a:latin typeface="Oswald"/>
              <a:ea typeface="Oswald"/>
              <a:cs typeface="Oswald"/>
              <a:sym typeface="Oswald"/>
            </a:endParaRPr>
          </a:p>
        </p:txBody>
      </p:sp>
      <p:sp>
        <p:nvSpPr>
          <p:cNvPr id="257" name="Google Shape;257;p37"/>
          <p:cNvSpPr/>
          <p:nvPr/>
        </p:nvSpPr>
        <p:spPr>
          <a:xfrm>
            <a:off x="1439875" y="2547696"/>
            <a:ext cx="1346400" cy="9165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2794250" y="2545112"/>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0C343D"/>
                </a:solidFill>
                <a:latin typeface="Oswald"/>
                <a:ea typeface="Oswald"/>
                <a:cs typeface="Oswald"/>
                <a:sym typeface="Oswald"/>
              </a:rPr>
              <a:t>Addressing</a:t>
            </a:r>
            <a:r>
              <a:rPr lang="en-GB" sz="900">
                <a:solidFill>
                  <a:srgbClr val="0C343D"/>
                </a:solidFill>
                <a:latin typeface="Oswald"/>
                <a:ea typeface="Oswald"/>
                <a:cs typeface="Oswald"/>
                <a:sym typeface="Oswald"/>
              </a:rPr>
              <a:t> inner conflicts, and </a:t>
            </a:r>
            <a:r>
              <a:rPr b="1" lang="en-GB" sz="900">
                <a:solidFill>
                  <a:srgbClr val="0C343D"/>
                </a:solidFill>
                <a:latin typeface="Oswald"/>
                <a:ea typeface="Oswald"/>
                <a:cs typeface="Oswald"/>
                <a:sym typeface="Oswald"/>
              </a:rPr>
              <a:t>providing opportunities</a:t>
            </a:r>
            <a:r>
              <a:rPr lang="en-GB" sz="900">
                <a:solidFill>
                  <a:srgbClr val="0C343D"/>
                </a:solidFill>
                <a:latin typeface="Oswald"/>
                <a:ea typeface="Oswald"/>
                <a:cs typeface="Oswald"/>
                <a:sym typeface="Oswald"/>
              </a:rPr>
              <a:t> for restoration and healing.</a:t>
            </a:r>
            <a:endParaRPr sz="1300">
              <a:solidFill>
                <a:srgbClr val="0C343D"/>
              </a:solidFill>
              <a:latin typeface="Oswald"/>
              <a:ea typeface="Oswald"/>
              <a:cs typeface="Oswald"/>
              <a:sym typeface="Oswald"/>
            </a:endParaRPr>
          </a:p>
        </p:txBody>
      </p:sp>
      <p:sp>
        <p:nvSpPr>
          <p:cNvPr id="259" name="Google Shape;259;p37"/>
          <p:cNvSpPr/>
          <p:nvPr/>
        </p:nvSpPr>
        <p:spPr>
          <a:xfrm>
            <a:off x="4318899" y="2545128"/>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C343D"/>
                </a:solidFill>
                <a:latin typeface="Oswald"/>
                <a:ea typeface="Oswald"/>
                <a:cs typeface="Oswald"/>
                <a:sym typeface="Oswald"/>
              </a:rPr>
              <a:t>Resolving</a:t>
            </a:r>
            <a:r>
              <a:rPr lang="en-GB" sz="1000">
                <a:solidFill>
                  <a:srgbClr val="0C343D"/>
                </a:solidFill>
                <a:latin typeface="Oswald"/>
                <a:ea typeface="Oswald"/>
                <a:cs typeface="Oswald"/>
                <a:sym typeface="Oswald"/>
              </a:rPr>
              <a:t> conflict nonviolently, using the full spectrum of conflict resolution strategies.</a:t>
            </a:r>
            <a:endParaRPr sz="1300">
              <a:solidFill>
                <a:srgbClr val="0C343D"/>
              </a:solidFill>
              <a:latin typeface="Oswald"/>
              <a:ea typeface="Oswald"/>
              <a:cs typeface="Oswald"/>
              <a:sym typeface="Oswald"/>
            </a:endParaRPr>
          </a:p>
        </p:txBody>
      </p:sp>
      <p:sp>
        <p:nvSpPr>
          <p:cNvPr id="260" name="Google Shape;260;p37"/>
          <p:cNvSpPr/>
          <p:nvPr/>
        </p:nvSpPr>
        <p:spPr>
          <a:xfrm>
            <a:off x="5835700" y="2545112"/>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Addressing</a:t>
            </a:r>
            <a:r>
              <a:rPr lang="en-GB" sz="900">
                <a:solidFill>
                  <a:srgbClr val="0C343D"/>
                </a:solidFill>
                <a:latin typeface="Oswald"/>
                <a:ea typeface="Oswald"/>
                <a:cs typeface="Oswald"/>
                <a:sym typeface="Oswald"/>
              </a:rPr>
              <a:t> conflict in school and communities, and </a:t>
            </a:r>
            <a:r>
              <a:rPr b="1" lang="en-GB" sz="900">
                <a:solidFill>
                  <a:srgbClr val="0C343D"/>
                </a:solidFill>
                <a:latin typeface="Oswald"/>
                <a:ea typeface="Oswald"/>
                <a:cs typeface="Oswald"/>
                <a:sym typeface="Oswald"/>
              </a:rPr>
              <a:t>engaging</a:t>
            </a:r>
            <a:r>
              <a:rPr lang="en-GB" sz="900">
                <a:solidFill>
                  <a:srgbClr val="0C343D"/>
                </a:solidFill>
                <a:latin typeface="Oswald"/>
                <a:ea typeface="Oswald"/>
                <a:cs typeface="Oswald"/>
                <a:sym typeface="Oswald"/>
              </a:rPr>
              <a:t> in local and global peacemaking programmes.</a:t>
            </a:r>
            <a:endParaRPr sz="1300">
              <a:solidFill>
                <a:srgbClr val="0C343D"/>
              </a:solidFill>
              <a:latin typeface="Oswald"/>
              <a:ea typeface="Oswald"/>
              <a:cs typeface="Oswald"/>
              <a:sym typeface="Oswald"/>
            </a:endParaRPr>
          </a:p>
        </p:txBody>
      </p:sp>
      <p:sp>
        <p:nvSpPr>
          <p:cNvPr id="261" name="Google Shape;261;p37"/>
          <p:cNvSpPr/>
          <p:nvPr/>
        </p:nvSpPr>
        <p:spPr>
          <a:xfrm>
            <a:off x="7352500" y="2545128"/>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Rewilding</a:t>
            </a:r>
            <a:r>
              <a:rPr lang="en-GB" sz="900">
                <a:solidFill>
                  <a:srgbClr val="0C343D"/>
                </a:solidFill>
                <a:latin typeface="Oswald"/>
                <a:ea typeface="Oswald"/>
                <a:cs typeface="Oswald"/>
                <a:sym typeface="Oswald"/>
              </a:rPr>
              <a:t> projects and </a:t>
            </a:r>
            <a:r>
              <a:rPr b="1" lang="en-GB" sz="900">
                <a:solidFill>
                  <a:srgbClr val="0C343D"/>
                </a:solidFill>
                <a:latin typeface="Oswald"/>
                <a:ea typeface="Oswald"/>
                <a:cs typeface="Oswald"/>
                <a:sym typeface="Oswald"/>
              </a:rPr>
              <a:t>reconnecting</a:t>
            </a:r>
            <a:r>
              <a:rPr lang="en-GB" sz="900">
                <a:solidFill>
                  <a:srgbClr val="0C343D"/>
                </a:solidFill>
                <a:latin typeface="Oswald"/>
                <a:ea typeface="Oswald"/>
                <a:cs typeface="Oswald"/>
                <a:sym typeface="Oswald"/>
              </a:rPr>
              <a:t> with Nature.</a:t>
            </a:r>
            <a:endParaRPr sz="1300">
              <a:solidFill>
                <a:srgbClr val="0C343D"/>
              </a:solidFill>
              <a:latin typeface="Oswald"/>
              <a:ea typeface="Oswald"/>
              <a:cs typeface="Oswald"/>
              <a:sym typeface="Oswald"/>
            </a:endParaRPr>
          </a:p>
        </p:txBody>
      </p:sp>
      <p:sp>
        <p:nvSpPr>
          <p:cNvPr id="262" name="Google Shape;262;p37"/>
          <p:cNvSpPr/>
          <p:nvPr/>
        </p:nvSpPr>
        <p:spPr>
          <a:xfrm>
            <a:off x="1439880" y="3483762"/>
            <a:ext cx="1346400" cy="9219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2794254" y="3474506"/>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800">
                <a:solidFill>
                  <a:schemeClr val="dk1"/>
                </a:solidFill>
              </a:rPr>
              <a:t>Protecting</a:t>
            </a:r>
            <a:r>
              <a:rPr lang="en-GB" sz="800">
                <a:solidFill>
                  <a:schemeClr val="dk1"/>
                </a:solidFill>
              </a:rPr>
              <a:t> personal </a:t>
            </a:r>
            <a:r>
              <a:rPr lang="en-GB" sz="900">
                <a:solidFill>
                  <a:srgbClr val="0C343D"/>
                </a:solidFill>
                <a:latin typeface="Oswald"/>
                <a:ea typeface="Oswald"/>
                <a:cs typeface="Oswald"/>
                <a:sym typeface="Oswald"/>
              </a:rPr>
              <a:t>boundaries</a:t>
            </a:r>
            <a:r>
              <a:rPr lang="en-GB" sz="800">
                <a:solidFill>
                  <a:schemeClr val="dk1"/>
                </a:solidFill>
              </a:rPr>
              <a:t>, mental health, and wellbeing.</a:t>
            </a:r>
            <a:endParaRPr/>
          </a:p>
        </p:txBody>
      </p:sp>
      <p:sp>
        <p:nvSpPr>
          <p:cNvPr id="264" name="Google Shape;264;p37"/>
          <p:cNvSpPr/>
          <p:nvPr/>
        </p:nvSpPr>
        <p:spPr>
          <a:xfrm>
            <a:off x="4318902" y="3474521"/>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rights and responsibilities, and keeping people safe.</a:t>
            </a:r>
            <a:endParaRPr sz="900">
              <a:solidFill>
                <a:srgbClr val="0C343D"/>
              </a:solidFill>
              <a:latin typeface="Oswald"/>
              <a:ea typeface="Oswald"/>
              <a:cs typeface="Oswald"/>
              <a:sym typeface="Oswald"/>
            </a:endParaRPr>
          </a:p>
        </p:txBody>
      </p:sp>
      <p:sp>
        <p:nvSpPr>
          <p:cNvPr id="265" name="Google Shape;265;p37"/>
          <p:cNvSpPr/>
          <p:nvPr/>
        </p:nvSpPr>
        <p:spPr>
          <a:xfrm>
            <a:off x="5835701" y="3474506"/>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local, and global communities, and our school community </a:t>
            </a:r>
            <a:endParaRPr sz="900">
              <a:solidFill>
                <a:srgbClr val="0C343D"/>
              </a:solidFill>
              <a:latin typeface="Oswald"/>
              <a:ea typeface="Oswald"/>
              <a:cs typeface="Oswald"/>
              <a:sym typeface="Oswald"/>
            </a:endParaRPr>
          </a:p>
        </p:txBody>
      </p:sp>
      <p:sp>
        <p:nvSpPr>
          <p:cNvPr id="266" name="Google Shape;266;p37"/>
          <p:cNvSpPr/>
          <p:nvPr/>
        </p:nvSpPr>
        <p:spPr>
          <a:xfrm>
            <a:off x="7352500" y="3474521"/>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the planet and its ecosystems.</a:t>
            </a:r>
            <a:endParaRPr sz="900">
              <a:solidFill>
                <a:srgbClr val="0C343D"/>
              </a:solidFill>
              <a:latin typeface="Oswald"/>
              <a:ea typeface="Oswald"/>
              <a:cs typeface="Oswald"/>
              <a:sym typeface="Oswald"/>
            </a:endParaRPr>
          </a:p>
        </p:txBody>
      </p:sp>
      <p:sp>
        <p:nvSpPr>
          <p:cNvPr id="267" name="Google Shape;267;p37"/>
          <p:cNvSpPr/>
          <p:nvPr/>
        </p:nvSpPr>
        <p:spPr>
          <a:xfrm>
            <a:off x="1478634" y="1463051"/>
            <a:ext cx="1299400" cy="225576"/>
          </a:xfrm>
          <a:prstGeom prst="rect">
            <a:avLst/>
          </a:prstGeom>
        </p:spPr>
        <p:txBody>
          <a:bodyPr>
            <a:prstTxWarp prst="textPlain"/>
          </a:bodyPr>
          <a:lstStyle/>
          <a:p>
            <a:pPr lvl="0" algn="ctr"/>
            <a:r>
              <a:rPr b="0" i="0">
                <a:ln>
                  <a:noFill/>
                </a:ln>
                <a:solidFill>
                  <a:schemeClr val="lt1"/>
                </a:solidFill>
                <a:latin typeface="Oswald"/>
              </a:rPr>
              <a:t>Peace-building</a:t>
            </a:r>
          </a:p>
        </p:txBody>
      </p:sp>
      <p:sp>
        <p:nvSpPr>
          <p:cNvPr id="268" name="Google Shape;268;p37"/>
          <p:cNvSpPr/>
          <p:nvPr/>
        </p:nvSpPr>
        <p:spPr>
          <a:xfrm>
            <a:off x="1494235" y="2769987"/>
            <a:ext cx="1237769" cy="225804"/>
          </a:xfrm>
          <a:prstGeom prst="rect">
            <a:avLst/>
          </a:prstGeom>
        </p:spPr>
        <p:txBody>
          <a:bodyPr>
            <a:prstTxWarp prst="textPlain"/>
          </a:bodyPr>
          <a:lstStyle/>
          <a:p>
            <a:pPr lvl="0" algn="ctr"/>
            <a:r>
              <a:rPr b="0" i="0">
                <a:ln>
                  <a:noFill/>
                </a:ln>
                <a:solidFill>
                  <a:schemeClr val="lt1"/>
                </a:solidFill>
                <a:latin typeface="Oswald"/>
              </a:rPr>
              <a:t>Peace-making</a:t>
            </a:r>
          </a:p>
        </p:txBody>
      </p:sp>
      <p:sp>
        <p:nvSpPr>
          <p:cNvPr id="269" name="Google Shape;269;p37"/>
          <p:cNvSpPr/>
          <p:nvPr/>
        </p:nvSpPr>
        <p:spPr>
          <a:xfrm>
            <a:off x="1471973" y="3702901"/>
            <a:ext cx="1282281" cy="228313"/>
          </a:xfrm>
          <a:prstGeom prst="rect">
            <a:avLst/>
          </a:prstGeom>
        </p:spPr>
        <p:txBody>
          <a:bodyPr>
            <a:prstTxWarp prst="textPlain"/>
          </a:bodyPr>
          <a:lstStyle/>
          <a:p>
            <a:pPr lvl="0" algn="ctr"/>
            <a:r>
              <a:rPr b="0" i="0">
                <a:ln>
                  <a:noFill/>
                </a:ln>
                <a:solidFill>
                  <a:schemeClr val="lt1"/>
                </a:solidFill>
                <a:latin typeface="Oswald"/>
              </a:rPr>
              <a:t>Peace-keeping</a:t>
            </a:r>
          </a:p>
        </p:txBody>
      </p:sp>
      <p:sp>
        <p:nvSpPr>
          <p:cNvPr id="270" name="Google Shape;270;p37"/>
          <p:cNvSpPr/>
          <p:nvPr/>
        </p:nvSpPr>
        <p:spPr>
          <a:xfrm>
            <a:off x="3068962" y="346363"/>
            <a:ext cx="943878" cy="186574"/>
          </a:xfrm>
          <a:prstGeom prst="rect">
            <a:avLst/>
          </a:prstGeom>
        </p:spPr>
        <p:txBody>
          <a:bodyPr>
            <a:prstTxWarp prst="textPlain"/>
          </a:bodyPr>
          <a:lstStyle/>
          <a:p>
            <a:pPr lvl="0" algn="ctr"/>
            <a:r>
              <a:rPr b="0" i="0">
                <a:ln>
                  <a:noFill/>
                </a:ln>
                <a:solidFill>
                  <a:schemeClr val="lt1"/>
                </a:solidFill>
                <a:latin typeface="Oswald"/>
              </a:rPr>
              <a:t>Inner Peace</a:t>
            </a:r>
          </a:p>
        </p:txBody>
      </p:sp>
      <p:sp>
        <p:nvSpPr>
          <p:cNvPr id="271" name="Google Shape;271;p37"/>
          <p:cNvSpPr/>
          <p:nvPr/>
        </p:nvSpPr>
        <p:spPr>
          <a:xfrm>
            <a:off x="4568937" y="345450"/>
            <a:ext cx="985392" cy="188398"/>
          </a:xfrm>
          <a:prstGeom prst="rect">
            <a:avLst/>
          </a:prstGeom>
        </p:spPr>
        <p:txBody>
          <a:bodyPr>
            <a:prstTxWarp prst="textPlain"/>
          </a:bodyPr>
          <a:lstStyle/>
          <a:p>
            <a:pPr lvl="0" algn="ctr"/>
            <a:r>
              <a:rPr b="0" i="0">
                <a:ln>
                  <a:noFill/>
                </a:ln>
                <a:solidFill>
                  <a:schemeClr val="lt1"/>
                </a:solidFill>
                <a:latin typeface="Oswald"/>
              </a:rPr>
              <a:t>Outer Peace</a:t>
            </a:r>
          </a:p>
        </p:txBody>
      </p:sp>
      <p:sp>
        <p:nvSpPr>
          <p:cNvPr id="272" name="Google Shape;272;p37"/>
          <p:cNvSpPr/>
          <p:nvPr/>
        </p:nvSpPr>
        <p:spPr>
          <a:xfrm>
            <a:off x="5950287" y="329938"/>
            <a:ext cx="1264130" cy="219418"/>
          </a:xfrm>
          <a:prstGeom prst="rect">
            <a:avLst/>
          </a:prstGeom>
        </p:spPr>
        <p:txBody>
          <a:bodyPr>
            <a:prstTxWarp prst="textPlain"/>
          </a:bodyPr>
          <a:lstStyle/>
          <a:p>
            <a:pPr lvl="0" algn="ctr"/>
            <a:r>
              <a:rPr b="0" i="0">
                <a:ln>
                  <a:noFill/>
                </a:ln>
                <a:solidFill>
                  <a:schemeClr val="lt1"/>
                </a:solidFill>
                <a:latin typeface="Oswald"/>
              </a:rPr>
              <a:t>Community and</a:t>
            </a:r>
          </a:p>
        </p:txBody>
      </p:sp>
      <p:sp>
        <p:nvSpPr>
          <p:cNvPr id="273" name="Google Shape;273;p37"/>
          <p:cNvSpPr/>
          <p:nvPr/>
        </p:nvSpPr>
        <p:spPr>
          <a:xfrm>
            <a:off x="6059774" y="532941"/>
            <a:ext cx="1045154" cy="188626"/>
          </a:xfrm>
          <a:prstGeom prst="rect">
            <a:avLst/>
          </a:prstGeom>
        </p:spPr>
        <p:txBody>
          <a:bodyPr>
            <a:prstTxWarp prst="textPlain"/>
          </a:bodyPr>
          <a:lstStyle/>
          <a:p>
            <a:pPr lvl="0" algn="ctr"/>
            <a:r>
              <a:rPr b="0" i="0">
                <a:ln>
                  <a:noFill/>
                </a:ln>
                <a:solidFill>
                  <a:schemeClr val="lt1"/>
                </a:solidFill>
                <a:latin typeface="Oswald"/>
              </a:rPr>
              <a:t>Global Peace</a:t>
            </a:r>
          </a:p>
        </p:txBody>
      </p:sp>
      <p:sp>
        <p:nvSpPr>
          <p:cNvPr id="274" name="Google Shape;274;p37"/>
          <p:cNvSpPr/>
          <p:nvPr/>
        </p:nvSpPr>
        <p:spPr>
          <a:xfrm>
            <a:off x="7425924" y="326850"/>
            <a:ext cx="1346474" cy="225576"/>
          </a:xfrm>
          <a:prstGeom prst="rect">
            <a:avLst/>
          </a:prstGeom>
        </p:spPr>
        <p:txBody>
          <a:bodyPr>
            <a:prstTxWarp prst="textPlain"/>
          </a:bodyPr>
          <a:lstStyle/>
          <a:p>
            <a:pPr lvl="0" algn="ctr"/>
            <a:r>
              <a:rPr b="0" i="0">
                <a:ln>
                  <a:noFill/>
                </a:ln>
                <a:solidFill>
                  <a:schemeClr val="lt1"/>
                </a:solidFill>
                <a:latin typeface="Oswald"/>
              </a:rPr>
              <a:t>Ecological Peace</a:t>
            </a:r>
          </a:p>
        </p:txBody>
      </p:sp>
      <p:sp>
        <p:nvSpPr>
          <p:cNvPr id="275" name="Google Shape;275;p37"/>
          <p:cNvSpPr/>
          <p:nvPr/>
        </p:nvSpPr>
        <p:spPr>
          <a:xfrm>
            <a:off x="3104999" y="770218"/>
            <a:ext cx="879554" cy="189311"/>
          </a:xfrm>
          <a:prstGeom prst="rect">
            <a:avLst/>
          </a:prstGeom>
        </p:spPr>
        <p:txBody>
          <a:bodyPr>
            <a:prstTxWarp prst="textPlain"/>
          </a:bodyPr>
          <a:lstStyle/>
          <a:p>
            <a:pPr lvl="0" algn="ctr"/>
            <a:r>
              <a:rPr b="0" i="0">
                <a:ln>
                  <a:noFill/>
                </a:ln>
                <a:solidFill>
                  <a:schemeClr val="accent6"/>
                </a:solidFill>
                <a:latin typeface="Oswald;200"/>
              </a:rPr>
              <a:t>WELLBEING</a:t>
            </a:r>
          </a:p>
        </p:txBody>
      </p:sp>
      <p:sp>
        <p:nvSpPr>
          <p:cNvPr id="276" name="Google Shape;276;p37"/>
          <p:cNvSpPr/>
          <p:nvPr/>
        </p:nvSpPr>
        <p:spPr>
          <a:xfrm>
            <a:off x="4451624" y="770218"/>
            <a:ext cx="1227862" cy="189311"/>
          </a:xfrm>
          <a:prstGeom prst="rect">
            <a:avLst/>
          </a:prstGeom>
        </p:spPr>
        <p:txBody>
          <a:bodyPr>
            <a:prstTxWarp prst="textPlain"/>
          </a:bodyPr>
          <a:lstStyle/>
          <a:p>
            <a:pPr lvl="0" algn="ctr"/>
            <a:r>
              <a:rPr b="0" i="0">
                <a:ln>
                  <a:noFill/>
                </a:ln>
                <a:solidFill>
                  <a:schemeClr val="accent6"/>
                </a:solidFill>
                <a:latin typeface="Oswald;200"/>
              </a:rPr>
              <a:t>RELATIONSHIPS</a:t>
            </a:r>
          </a:p>
        </p:txBody>
      </p:sp>
      <p:sp>
        <p:nvSpPr>
          <p:cNvPr id="277" name="Google Shape;277;p37"/>
          <p:cNvSpPr/>
          <p:nvPr/>
        </p:nvSpPr>
        <p:spPr>
          <a:xfrm>
            <a:off x="6101174" y="770206"/>
            <a:ext cx="962354" cy="189311"/>
          </a:xfrm>
          <a:prstGeom prst="rect">
            <a:avLst/>
          </a:prstGeom>
        </p:spPr>
        <p:txBody>
          <a:bodyPr>
            <a:prstTxWarp prst="textPlain"/>
          </a:bodyPr>
          <a:lstStyle/>
          <a:p>
            <a:pPr lvl="0" algn="ctr"/>
            <a:r>
              <a:rPr b="0" i="0">
                <a:ln>
                  <a:noFill/>
                </a:ln>
                <a:solidFill>
                  <a:schemeClr val="accent6"/>
                </a:solidFill>
                <a:latin typeface="Oswald;200"/>
              </a:rPr>
              <a:t>CITIZENSHIP</a:t>
            </a:r>
          </a:p>
        </p:txBody>
      </p:sp>
      <p:sp>
        <p:nvSpPr>
          <p:cNvPr id="278" name="Google Shape;278;p37"/>
          <p:cNvSpPr/>
          <p:nvPr/>
        </p:nvSpPr>
        <p:spPr>
          <a:xfrm>
            <a:off x="7760987" y="770206"/>
            <a:ext cx="676316" cy="189311"/>
          </a:xfrm>
          <a:prstGeom prst="rect">
            <a:avLst/>
          </a:prstGeom>
        </p:spPr>
        <p:txBody>
          <a:bodyPr>
            <a:prstTxWarp prst="textPlain"/>
          </a:bodyPr>
          <a:lstStyle/>
          <a:p>
            <a:pPr lvl="0" algn="ctr"/>
            <a:r>
              <a:rPr b="0" i="0">
                <a:ln>
                  <a:noFill/>
                </a:ln>
                <a:solidFill>
                  <a:schemeClr val="accent6"/>
                </a:solidFill>
                <a:latin typeface="Oswald;200"/>
              </a:rPr>
              <a:t>COSMOS</a:t>
            </a:r>
          </a:p>
        </p:txBody>
      </p:sp>
      <p:sp>
        <p:nvSpPr>
          <p:cNvPr id="279" name="Google Shape;279;p37"/>
          <p:cNvSpPr/>
          <p:nvPr/>
        </p:nvSpPr>
        <p:spPr>
          <a:xfrm>
            <a:off x="1808062" y="1738033"/>
            <a:ext cx="698670" cy="189311"/>
          </a:xfrm>
          <a:prstGeom prst="rect">
            <a:avLst/>
          </a:prstGeom>
        </p:spPr>
        <p:txBody>
          <a:bodyPr>
            <a:prstTxWarp prst="textPlain"/>
          </a:bodyPr>
          <a:lstStyle/>
          <a:p>
            <a:pPr lvl="0" algn="ctr"/>
            <a:r>
              <a:rPr b="0" i="0">
                <a:ln>
                  <a:noFill/>
                </a:ln>
                <a:solidFill>
                  <a:schemeClr val="accent6"/>
                </a:solidFill>
                <a:latin typeface="Oswald;200"/>
              </a:rPr>
              <a:t>GROWTH</a:t>
            </a:r>
          </a:p>
        </p:txBody>
      </p:sp>
      <p:sp>
        <p:nvSpPr>
          <p:cNvPr id="280" name="Google Shape;280;p37"/>
          <p:cNvSpPr/>
          <p:nvPr/>
        </p:nvSpPr>
        <p:spPr>
          <a:xfrm>
            <a:off x="1671016" y="1966635"/>
            <a:ext cx="884121" cy="189311"/>
          </a:xfrm>
          <a:prstGeom prst="rect">
            <a:avLst/>
          </a:prstGeom>
        </p:spPr>
        <p:txBody>
          <a:bodyPr>
            <a:prstTxWarp prst="textPlain"/>
          </a:bodyPr>
          <a:lstStyle/>
          <a:p>
            <a:pPr lvl="0" algn="ctr"/>
            <a:r>
              <a:rPr b="0" i="0">
                <a:ln>
                  <a:noFill/>
                </a:ln>
                <a:solidFill>
                  <a:schemeClr val="accent6"/>
                </a:solidFill>
                <a:latin typeface="Oswald;200"/>
              </a:rPr>
              <a:t>&amp; CHANGE</a:t>
            </a:r>
          </a:p>
        </p:txBody>
      </p:sp>
      <p:sp>
        <p:nvSpPr>
          <p:cNvPr id="281" name="Google Shape;281;p37"/>
          <p:cNvSpPr/>
          <p:nvPr/>
        </p:nvSpPr>
        <p:spPr>
          <a:xfrm>
            <a:off x="1530399" y="3954765"/>
            <a:ext cx="1165363" cy="189311"/>
          </a:xfrm>
          <a:prstGeom prst="rect">
            <a:avLst/>
          </a:prstGeom>
        </p:spPr>
        <p:txBody>
          <a:bodyPr>
            <a:prstTxWarp prst="textPlain"/>
          </a:bodyPr>
          <a:lstStyle/>
          <a:p>
            <a:pPr lvl="0" algn="ctr"/>
            <a:r>
              <a:rPr b="0" i="0">
                <a:ln>
                  <a:noFill/>
                </a:ln>
                <a:solidFill>
                  <a:schemeClr val="accent6"/>
                </a:solidFill>
                <a:latin typeface="Oswald;200"/>
              </a:rPr>
              <a:t>PRESERVATION</a:t>
            </a:r>
          </a:p>
        </p:txBody>
      </p:sp>
      <p:sp>
        <p:nvSpPr>
          <p:cNvPr id="282" name="Google Shape;282;p37"/>
          <p:cNvSpPr/>
          <p:nvPr/>
        </p:nvSpPr>
        <p:spPr>
          <a:xfrm>
            <a:off x="1543985" y="3045675"/>
            <a:ext cx="1155104" cy="189311"/>
          </a:xfrm>
          <a:prstGeom prst="rect">
            <a:avLst/>
          </a:prstGeom>
        </p:spPr>
        <p:txBody>
          <a:bodyPr>
            <a:prstTxWarp prst="textPlain"/>
          </a:bodyPr>
          <a:lstStyle/>
          <a:p>
            <a:pPr lvl="0" algn="ctr"/>
            <a:r>
              <a:rPr b="0" i="0">
                <a:ln>
                  <a:noFill/>
                </a:ln>
                <a:solidFill>
                  <a:schemeClr val="accent6"/>
                </a:solidFill>
                <a:latin typeface="Oswald;200"/>
              </a:rPr>
              <a:t>RESTORATION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8"/>
          <p:cNvSpPr/>
          <p:nvPr/>
        </p:nvSpPr>
        <p:spPr>
          <a:xfrm>
            <a:off x="1682700" y="1858294"/>
            <a:ext cx="6312600" cy="4206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288" name="Google Shape;288;p38"/>
          <p:cNvSpPr/>
          <p:nvPr/>
        </p:nvSpPr>
        <p:spPr>
          <a:xfrm>
            <a:off x="1682700" y="2289459"/>
            <a:ext cx="6312600" cy="384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289" name="Google Shape;289;p38"/>
          <p:cNvSpPr/>
          <p:nvPr/>
        </p:nvSpPr>
        <p:spPr>
          <a:xfrm>
            <a:off x="1682700" y="2687868"/>
            <a:ext cx="6312600" cy="4206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290" name="Google Shape;290;p38"/>
          <p:cNvSpPr/>
          <p:nvPr/>
        </p:nvSpPr>
        <p:spPr>
          <a:xfrm>
            <a:off x="1682700" y="3119033"/>
            <a:ext cx="6312600" cy="384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291" name="Google Shape;291;p38"/>
          <p:cNvSpPr/>
          <p:nvPr/>
        </p:nvSpPr>
        <p:spPr>
          <a:xfrm>
            <a:off x="1682700" y="3517442"/>
            <a:ext cx="6312600" cy="4206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292" name="Google Shape;292;p38"/>
          <p:cNvSpPr/>
          <p:nvPr/>
        </p:nvSpPr>
        <p:spPr>
          <a:xfrm>
            <a:off x="1682700" y="3948606"/>
            <a:ext cx="6312600" cy="384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293" name="Google Shape;293;p38"/>
          <p:cNvSpPr txBox="1"/>
          <p:nvPr/>
        </p:nvSpPr>
        <p:spPr>
          <a:xfrm>
            <a:off x="1647800" y="1302600"/>
            <a:ext cx="73413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134F5C"/>
                </a:solidFill>
                <a:latin typeface="Oswald"/>
                <a:ea typeface="Oswald"/>
                <a:cs typeface="Oswald"/>
                <a:sym typeface="Oswald"/>
              </a:rPr>
              <a:t>Restorative Questions:</a:t>
            </a:r>
            <a:endParaRPr sz="3100">
              <a:solidFill>
                <a:srgbClr val="134F5C"/>
              </a:solidFill>
              <a:latin typeface="Oswald"/>
              <a:ea typeface="Oswald"/>
              <a:cs typeface="Oswald"/>
              <a:sym typeface="Oswald"/>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What happened?</a:t>
            </a:r>
            <a:endParaRPr sz="2700">
              <a:solidFill>
                <a:srgbClr val="134F5C"/>
              </a:solidFill>
              <a:latin typeface="Oswald Light"/>
              <a:ea typeface="Oswald Light"/>
              <a:cs typeface="Oswald Light"/>
              <a:sym typeface="Oswald Light"/>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What were you thinking and feeling at the time?</a:t>
            </a:r>
            <a:endParaRPr sz="2700">
              <a:solidFill>
                <a:srgbClr val="134F5C"/>
              </a:solidFill>
              <a:latin typeface="Oswald Light"/>
              <a:ea typeface="Oswald Light"/>
              <a:cs typeface="Oswald Light"/>
              <a:sym typeface="Oswald Light"/>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What are your thoughts and feelings since?</a:t>
            </a:r>
            <a:endParaRPr sz="2700">
              <a:solidFill>
                <a:srgbClr val="134F5C"/>
              </a:solidFill>
              <a:latin typeface="Oswald Light"/>
              <a:ea typeface="Oswald Light"/>
              <a:cs typeface="Oswald Light"/>
              <a:sym typeface="Oswald Light"/>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Who has been affected?</a:t>
            </a:r>
            <a:endParaRPr sz="2700">
              <a:solidFill>
                <a:srgbClr val="134F5C"/>
              </a:solidFill>
              <a:latin typeface="Oswald Light"/>
              <a:ea typeface="Oswald Light"/>
              <a:cs typeface="Oswald Light"/>
              <a:sym typeface="Oswald Light"/>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In what way?</a:t>
            </a:r>
            <a:endParaRPr sz="2700">
              <a:solidFill>
                <a:srgbClr val="134F5C"/>
              </a:solidFill>
              <a:latin typeface="Oswald Light"/>
              <a:ea typeface="Oswald Light"/>
              <a:cs typeface="Oswald Light"/>
              <a:sym typeface="Oswald Light"/>
            </a:endParaRPr>
          </a:p>
          <a:p>
            <a:pPr indent="-400050" lvl="0" marL="457200" rtl="0" algn="l">
              <a:spcBef>
                <a:spcPts val="0"/>
              </a:spcBef>
              <a:spcAft>
                <a:spcPts val="0"/>
              </a:spcAft>
              <a:buClr>
                <a:srgbClr val="134F5C"/>
              </a:buClr>
              <a:buSzPts val="2700"/>
              <a:buFont typeface="Oswald Light"/>
              <a:buChar char="●"/>
            </a:pPr>
            <a:r>
              <a:rPr lang="en-GB" sz="2700">
                <a:solidFill>
                  <a:srgbClr val="134F5C"/>
                </a:solidFill>
                <a:latin typeface="Oswald Light"/>
                <a:ea typeface="Oswald Light"/>
                <a:cs typeface="Oswald Light"/>
                <a:sym typeface="Oswald Light"/>
              </a:rPr>
              <a:t>What do you need [to do] to put things right?</a:t>
            </a:r>
            <a:endParaRPr sz="2700">
              <a:solidFill>
                <a:srgbClr val="134F5C"/>
              </a:solidFill>
              <a:latin typeface="Oswald Light"/>
              <a:ea typeface="Oswald Light"/>
              <a:cs typeface="Oswald Light"/>
              <a:sym typeface="Oswald Light"/>
            </a:endParaRPr>
          </a:p>
        </p:txBody>
      </p:sp>
      <p:sp>
        <p:nvSpPr>
          <p:cNvPr id="294" name="Google Shape;294;p38"/>
          <p:cNvSpPr/>
          <p:nvPr/>
        </p:nvSpPr>
        <p:spPr>
          <a:xfrm>
            <a:off x="1647789" y="219600"/>
            <a:ext cx="5848411" cy="639983"/>
          </a:xfrm>
          <a:prstGeom prst="rect">
            <a:avLst/>
          </a:prstGeom>
        </p:spPr>
        <p:txBody>
          <a:bodyPr>
            <a:prstTxWarp prst="textPlain"/>
          </a:bodyPr>
          <a:lstStyle/>
          <a:p>
            <a:pPr lvl="0" algn="ctr"/>
            <a:r>
              <a:rPr b="0" i="0">
                <a:ln>
                  <a:noFill/>
                </a:ln>
                <a:solidFill>
                  <a:schemeClr val="lt1"/>
                </a:solidFill>
                <a:latin typeface="EB Garamond"/>
              </a:rPr>
              <a:t>Restorative Approaches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39"/>
          <p:cNvSpPr txBox="1"/>
          <p:nvPr/>
        </p:nvSpPr>
        <p:spPr>
          <a:xfrm>
            <a:off x="938000" y="926200"/>
            <a:ext cx="7330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0">
                <a:solidFill>
                  <a:srgbClr val="45818E"/>
                </a:solidFill>
                <a:latin typeface="EB Garamond"/>
                <a:ea typeface="EB Garamond"/>
                <a:cs typeface="EB Garamond"/>
                <a:sym typeface="EB Garamond"/>
              </a:rPr>
              <a:t>What changes will this make?</a:t>
            </a:r>
            <a:endParaRPr sz="8000">
              <a:solidFill>
                <a:srgbClr val="45818E"/>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40"/>
          <p:cNvSpPr/>
          <p:nvPr/>
        </p:nvSpPr>
        <p:spPr>
          <a:xfrm>
            <a:off x="459175" y="849000"/>
            <a:ext cx="4049400" cy="1704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134F5C"/>
                </a:solidFill>
                <a:latin typeface="Oswald"/>
                <a:ea typeface="Oswald"/>
                <a:cs typeface="Oswald"/>
                <a:sym typeface="Oswald"/>
              </a:rPr>
              <a:t>Inner peace</a:t>
            </a:r>
            <a:endParaRPr b="1">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Protect personal boundaries, mental health and wellbeing</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Address inner conflicts, restore wellbeing, and achieve healing</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Accept, control, understand, and express themselves</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Develop peaceful ways of thinking, knowing and being.</a:t>
            </a:r>
            <a:endParaRPr sz="1200">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05" name="Google Shape;305;p40"/>
          <p:cNvSpPr/>
          <p:nvPr/>
        </p:nvSpPr>
        <p:spPr>
          <a:xfrm>
            <a:off x="4529434" y="849029"/>
            <a:ext cx="4049400" cy="1704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134F5C"/>
                </a:solidFill>
                <a:latin typeface="Oswald"/>
                <a:ea typeface="Oswald"/>
                <a:cs typeface="Oswald"/>
                <a:sym typeface="Oswald"/>
              </a:rPr>
              <a:t>Outer peace</a:t>
            </a:r>
            <a:endParaRPr b="1">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Protect the rights and responsibilities of others</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Resolve conflict well, using a range of strategies</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Reflect on and improve their conflict literacy</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Maintain healthy relationships and work well with diverse others.</a:t>
            </a:r>
            <a:endParaRPr sz="1200">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306" name="Google Shape;306;p40"/>
          <p:cNvSpPr/>
          <p:nvPr/>
        </p:nvSpPr>
        <p:spPr>
          <a:xfrm>
            <a:off x="459179" y="2581174"/>
            <a:ext cx="4049400" cy="1713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134F5C"/>
                </a:solidFill>
                <a:latin typeface="Oswald"/>
                <a:ea typeface="Oswald"/>
                <a:cs typeface="Oswald"/>
                <a:sym typeface="Oswald"/>
              </a:rPr>
              <a:t>Community and global peace</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Protect a peaceful school community</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Work for peace at local, national and global levels</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Reflect on their engagement in school-based, local and global peace-making initiatives</a:t>
            </a:r>
            <a:endParaRPr sz="1200">
              <a:solidFill>
                <a:srgbClr val="134F5C"/>
              </a:solidFill>
              <a:latin typeface="Oswald"/>
              <a:ea typeface="Oswald"/>
              <a:cs typeface="Oswald"/>
              <a:sym typeface="Oswald"/>
            </a:endParaRPr>
          </a:p>
          <a:p>
            <a:pPr indent="-304800" lvl="0" marL="457200" rtl="0" algn="l">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Articulate the values of global citizenship, critical awareness, non-violence and care.</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307" name="Google Shape;307;p40"/>
          <p:cNvSpPr/>
          <p:nvPr/>
        </p:nvSpPr>
        <p:spPr>
          <a:xfrm>
            <a:off x="4529434" y="2581203"/>
            <a:ext cx="4049400" cy="17133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134F5C"/>
                </a:solidFill>
                <a:latin typeface="Oswald"/>
                <a:ea typeface="Oswald"/>
                <a:cs typeface="Oswald"/>
                <a:sym typeface="Oswald"/>
              </a:rPr>
              <a:t>Ecological peace</a:t>
            </a:r>
            <a:endParaRPr b="1">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Protect the planet and its ecosystems</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Reconnect with Nature</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Care for the planet, and to be ‘in love’ with life</a:t>
            </a:r>
            <a:endParaRPr sz="1200">
              <a:solidFill>
                <a:srgbClr val="134F5C"/>
              </a:solidFill>
              <a:latin typeface="Oswald"/>
              <a:ea typeface="Oswald"/>
              <a:cs typeface="Oswald"/>
              <a:sym typeface="Oswald"/>
            </a:endParaRPr>
          </a:p>
          <a:p>
            <a:pPr indent="-304800" lvl="0" marL="457200" marR="0" rtl="0" algn="l">
              <a:lnSpc>
                <a:spcPct val="100000"/>
              </a:lnSpc>
              <a:spcBef>
                <a:spcPts val="0"/>
              </a:spcBef>
              <a:spcAft>
                <a:spcPts val="0"/>
              </a:spcAft>
              <a:buClr>
                <a:srgbClr val="134F5C"/>
              </a:buClr>
              <a:buSzPts val="1200"/>
              <a:buFont typeface="Oswald"/>
              <a:buChar char="●"/>
            </a:pPr>
            <a:r>
              <a:rPr lang="en-GB" sz="1200">
                <a:solidFill>
                  <a:srgbClr val="134F5C"/>
                </a:solidFill>
                <a:latin typeface="Oswald"/>
                <a:ea typeface="Oswald"/>
                <a:cs typeface="Oswald"/>
                <a:sym typeface="Oswald"/>
              </a:rPr>
              <a:t>Go beyond the Anthropocene and honour the more-than-human.</a:t>
            </a:r>
            <a:endParaRPr sz="1200">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08" name="Google Shape;308;p40"/>
          <p:cNvSpPr/>
          <p:nvPr/>
        </p:nvSpPr>
        <p:spPr>
          <a:xfrm>
            <a:off x="459179" y="204058"/>
            <a:ext cx="7460890" cy="332037"/>
          </a:xfrm>
          <a:prstGeom prst="rect">
            <a:avLst/>
          </a:prstGeom>
        </p:spPr>
        <p:txBody>
          <a:bodyPr>
            <a:prstTxWarp prst="textPlain"/>
          </a:bodyPr>
          <a:lstStyle/>
          <a:p>
            <a:pPr lvl="0" algn="ctr"/>
            <a:r>
              <a:rPr b="0" i="0">
                <a:ln>
                  <a:noFill/>
                </a:ln>
                <a:solidFill>
                  <a:srgbClr val="0072CF"/>
                </a:solidFill>
                <a:latin typeface="EB Garamond"/>
              </a:rPr>
              <a:t>STUDENTS: Students will know how to...</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1"/>
          <p:cNvSpPr/>
          <p:nvPr/>
        </p:nvSpPr>
        <p:spPr>
          <a:xfrm>
            <a:off x="277100" y="741875"/>
            <a:ext cx="8651400" cy="778800"/>
          </a:xfrm>
          <a:prstGeom prst="rect">
            <a:avLst/>
          </a:prstGeom>
          <a:solidFill>
            <a:srgbClr val="D0E0E3"/>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Protect the personal boundaries, rights, mental health, and wellbeing of staff and students</a:t>
            </a:r>
            <a:endParaRPr>
              <a:solidFill>
                <a:srgbClr val="134F5C"/>
              </a:solidFill>
              <a:latin typeface="Oswald"/>
              <a:ea typeface="Oswald"/>
              <a:cs typeface="Oswald"/>
              <a:sym typeface="Oswald"/>
            </a:endParaRPr>
          </a:p>
          <a:p>
            <a:pPr indent="-317500" lvl="0" marL="457200" rtl="0" algn="l">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Create safe, peaceful and high-quality learning spaces</a:t>
            </a:r>
            <a:endParaRPr>
              <a:solidFill>
                <a:srgbClr val="134F5C"/>
              </a:solidFill>
              <a:latin typeface="Oswald"/>
              <a:ea typeface="Oswald"/>
              <a:cs typeface="Oswald"/>
              <a:sym typeface="Oswald"/>
            </a:endParaRPr>
          </a:p>
          <a:p>
            <a:pPr indent="-317500" lvl="0" marL="457200" rtl="0" algn="l">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Develop the conflict literacy of staff and students, and their ability to reflect on and improve positive responses to conflict</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1600">
              <a:solidFill>
                <a:srgbClr val="134F5C"/>
              </a:solidFill>
              <a:latin typeface="Oswald"/>
              <a:ea typeface="Oswald"/>
              <a:cs typeface="Oswald"/>
              <a:sym typeface="Oswald"/>
            </a:endParaRPr>
          </a:p>
        </p:txBody>
      </p:sp>
      <p:sp>
        <p:nvSpPr>
          <p:cNvPr id="314" name="Google Shape;314;p41"/>
          <p:cNvSpPr/>
          <p:nvPr/>
        </p:nvSpPr>
        <p:spPr>
          <a:xfrm>
            <a:off x="277100" y="1555325"/>
            <a:ext cx="8651400" cy="1016400"/>
          </a:xfrm>
          <a:prstGeom prst="rect">
            <a:avLst/>
          </a:prstGeom>
          <a:solidFill>
            <a:srgbClr val="F3F3F3"/>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Provide policy, curriculum, resources, training, and physical spaces for staff and students to address conflicts, restore wellbeing, and achieve healing</a:t>
            </a:r>
            <a:endParaRPr>
              <a:solidFill>
                <a:srgbClr val="134F5C"/>
              </a:solidFill>
              <a:latin typeface="Oswald"/>
              <a:ea typeface="Oswald"/>
              <a:cs typeface="Oswald"/>
              <a:sym typeface="Oswald"/>
            </a:endParaRPr>
          </a:p>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Teach students to accept, control, understand, and express themselves, and to develop peaceful and sustainable ways of thinking, knowing and being.</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sz="1600">
              <a:solidFill>
                <a:srgbClr val="134F5C"/>
              </a:solidFill>
              <a:latin typeface="Oswald"/>
              <a:ea typeface="Oswald"/>
              <a:cs typeface="Oswald"/>
              <a:sym typeface="Oswald"/>
            </a:endParaRPr>
          </a:p>
        </p:txBody>
      </p:sp>
      <p:sp>
        <p:nvSpPr>
          <p:cNvPr id="315" name="Google Shape;315;p41"/>
          <p:cNvSpPr/>
          <p:nvPr/>
        </p:nvSpPr>
        <p:spPr>
          <a:xfrm>
            <a:off x="277100" y="2606381"/>
            <a:ext cx="8651400" cy="1067100"/>
          </a:xfrm>
          <a:prstGeom prst="rect">
            <a:avLst/>
          </a:prstGeom>
          <a:solidFill>
            <a:srgbClr val="D0E0E3"/>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Provide an environment where peaceful and healthy relationships at all levels can thrive.</a:t>
            </a:r>
            <a:endParaRPr>
              <a:solidFill>
                <a:srgbClr val="134F5C"/>
              </a:solidFill>
              <a:latin typeface="Oswald"/>
              <a:ea typeface="Oswald"/>
              <a:cs typeface="Oswald"/>
              <a:sym typeface="Oswald"/>
            </a:endParaRPr>
          </a:p>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Ensure culturally appropriate diversity (gender, ethnicity, sexual orientation, etc.) in leadership roles throughout the school, and in teaching, learning and curriculum spaces</a:t>
            </a:r>
            <a:endParaRPr>
              <a:solidFill>
                <a:srgbClr val="134F5C"/>
              </a:solidFill>
              <a:latin typeface="Oswald"/>
              <a:ea typeface="Oswald"/>
              <a:cs typeface="Oswald"/>
              <a:sym typeface="Oswald"/>
            </a:endParaRPr>
          </a:p>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Provide opportunities and support for staff and students to work for local, national global, and environmental peace</a:t>
            </a:r>
            <a:endParaRPr>
              <a:solidFill>
                <a:srgbClr val="134F5C"/>
              </a:solidFill>
              <a:latin typeface="Oswald"/>
              <a:ea typeface="Oswald"/>
              <a:cs typeface="Oswald"/>
              <a:sym typeface="Oswald"/>
            </a:endParaRPr>
          </a:p>
        </p:txBody>
      </p:sp>
      <p:sp>
        <p:nvSpPr>
          <p:cNvPr id="316" name="Google Shape;316;p41"/>
          <p:cNvSpPr/>
          <p:nvPr/>
        </p:nvSpPr>
        <p:spPr>
          <a:xfrm>
            <a:off x="277100" y="3708125"/>
            <a:ext cx="8651400" cy="778800"/>
          </a:xfrm>
          <a:prstGeom prst="rect">
            <a:avLst/>
          </a:prstGeom>
          <a:solidFill>
            <a:srgbClr val="F3F3F3"/>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Teach students to be reflexive, critically aware, compassionate global citizens</a:t>
            </a:r>
            <a:endParaRPr>
              <a:solidFill>
                <a:srgbClr val="134F5C"/>
              </a:solidFill>
              <a:latin typeface="Oswald"/>
              <a:ea typeface="Oswald"/>
              <a:cs typeface="Oswald"/>
              <a:sym typeface="Oswald"/>
            </a:endParaRPr>
          </a:p>
          <a:p>
            <a:pPr indent="-317500" lvl="0" marL="457200" marR="0" rtl="0" algn="l">
              <a:lnSpc>
                <a:spcPct val="100000"/>
              </a:lnSpc>
              <a:spcBef>
                <a:spcPts val="0"/>
              </a:spcBef>
              <a:spcAft>
                <a:spcPts val="0"/>
              </a:spcAft>
              <a:buClr>
                <a:srgbClr val="134F5C"/>
              </a:buClr>
              <a:buSzPts val="1400"/>
              <a:buFont typeface="Oswald"/>
              <a:buChar char="●"/>
            </a:pPr>
            <a:r>
              <a:rPr lang="en-GB">
                <a:solidFill>
                  <a:srgbClr val="134F5C"/>
                </a:solidFill>
                <a:latin typeface="Oswald"/>
                <a:ea typeface="Oswald"/>
                <a:cs typeface="Oswald"/>
                <a:sym typeface="Oswald"/>
              </a:rPr>
              <a:t>Provide opportunities for students to reconnect with Nature, care for the planet, and explore their own sense of being ‘in love’ with life.</a:t>
            </a:r>
            <a:endParaRPr>
              <a:solidFill>
                <a:srgbClr val="134F5C"/>
              </a:solidFill>
              <a:latin typeface="Oswald"/>
              <a:ea typeface="Oswald"/>
              <a:cs typeface="Oswald"/>
              <a:sym typeface="Oswald"/>
            </a:endParaRPr>
          </a:p>
          <a:p>
            <a:pPr indent="0" lvl="0" marL="457200" marR="0" rtl="0" algn="l">
              <a:lnSpc>
                <a:spcPct val="100000"/>
              </a:lnSpc>
              <a:spcBef>
                <a:spcPts val="0"/>
              </a:spcBef>
              <a:spcAft>
                <a:spcPts val="0"/>
              </a:spcAft>
              <a:buNone/>
            </a:pPr>
            <a:r>
              <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1600">
              <a:solidFill>
                <a:srgbClr val="134F5C"/>
              </a:solidFill>
              <a:latin typeface="Oswald"/>
              <a:ea typeface="Oswald"/>
              <a:cs typeface="Oswald"/>
              <a:sym typeface="Oswald"/>
            </a:endParaRPr>
          </a:p>
        </p:txBody>
      </p:sp>
      <p:sp>
        <p:nvSpPr>
          <p:cNvPr id="317" name="Google Shape;317;p41"/>
          <p:cNvSpPr/>
          <p:nvPr/>
        </p:nvSpPr>
        <p:spPr>
          <a:xfrm>
            <a:off x="459179" y="204058"/>
            <a:ext cx="4621383" cy="332037"/>
          </a:xfrm>
          <a:prstGeom prst="rect">
            <a:avLst/>
          </a:prstGeom>
        </p:spPr>
        <p:txBody>
          <a:bodyPr>
            <a:prstTxWarp prst="textPlain"/>
          </a:bodyPr>
          <a:lstStyle/>
          <a:p>
            <a:pPr lvl="0" algn="ctr"/>
            <a:r>
              <a:rPr b="0" i="0">
                <a:ln>
                  <a:noFill/>
                </a:ln>
                <a:solidFill>
                  <a:srgbClr val="0072CF"/>
                </a:solidFill>
                <a:latin typeface="EB Garamond"/>
              </a:rPr>
              <a:t>SCHOOLS: Schools will...</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42"/>
          <p:cNvSpPr/>
          <p:nvPr/>
        </p:nvSpPr>
        <p:spPr>
          <a:xfrm>
            <a:off x="4320253" y="180000"/>
            <a:ext cx="2223300" cy="20715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23" name="Google Shape;323;p42"/>
          <p:cNvSpPr/>
          <p:nvPr/>
        </p:nvSpPr>
        <p:spPr>
          <a:xfrm>
            <a:off x="6554997" y="180035"/>
            <a:ext cx="2223300" cy="2071500"/>
          </a:xfrm>
          <a:prstGeom prst="rect">
            <a:avLst/>
          </a:prstGeom>
          <a:solidFill>
            <a:srgbClr val="0072C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324" name="Google Shape;324;p42"/>
          <p:cNvSpPr/>
          <p:nvPr/>
        </p:nvSpPr>
        <p:spPr>
          <a:xfrm>
            <a:off x="4320255" y="2285675"/>
            <a:ext cx="2223300" cy="2082900"/>
          </a:xfrm>
          <a:prstGeom prst="rect">
            <a:avLst/>
          </a:prstGeom>
          <a:solidFill>
            <a:srgbClr val="B4A7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325" name="Google Shape;325;p42"/>
          <p:cNvSpPr/>
          <p:nvPr/>
        </p:nvSpPr>
        <p:spPr>
          <a:xfrm>
            <a:off x="6554997" y="2285710"/>
            <a:ext cx="2223300" cy="2082900"/>
          </a:xfrm>
          <a:prstGeom prst="rect">
            <a:avLst/>
          </a:prstGeom>
          <a:solidFill>
            <a:srgbClr val="B6D7A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26" name="Google Shape;326;p42"/>
          <p:cNvSpPr/>
          <p:nvPr/>
        </p:nvSpPr>
        <p:spPr>
          <a:xfrm>
            <a:off x="5016031" y="2516423"/>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NEGLECTFUL</a:t>
            </a:r>
            <a:endParaRPr sz="1000">
              <a:solidFill>
                <a:srgbClr val="EEFF41"/>
              </a:solidFill>
              <a:latin typeface="Oswald Light"/>
              <a:ea typeface="Oswald Light"/>
              <a:cs typeface="Oswald Light"/>
              <a:sym typeface="Oswald Light"/>
            </a:endParaRPr>
          </a:p>
        </p:txBody>
      </p:sp>
      <p:sp>
        <p:nvSpPr>
          <p:cNvPr id="327" name="Google Shape;327;p42"/>
          <p:cNvSpPr/>
          <p:nvPr/>
        </p:nvSpPr>
        <p:spPr>
          <a:xfrm>
            <a:off x="7290227" y="2535485"/>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PERMISSIVE</a:t>
            </a:r>
            <a:endParaRPr sz="1000">
              <a:solidFill>
                <a:srgbClr val="EEFF41"/>
              </a:solidFill>
              <a:latin typeface="Oswald Light"/>
              <a:ea typeface="Oswald Light"/>
              <a:cs typeface="Oswald Light"/>
              <a:sym typeface="Oswald Light"/>
            </a:endParaRPr>
          </a:p>
        </p:txBody>
      </p:sp>
      <p:sp>
        <p:nvSpPr>
          <p:cNvPr id="328" name="Google Shape;328;p42"/>
          <p:cNvSpPr/>
          <p:nvPr/>
        </p:nvSpPr>
        <p:spPr>
          <a:xfrm>
            <a:off x="5016031" y="1791462"/>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authoritarian</a:t>
            </a:r>
            <a:endParaRPr sz="1000">
              <a:solidFill>
                <a:srgbClr val="EEFF41"/>
              </a:solidFill>
              <a:latin typeface="Oswald Light"/>
              <a:ea typeface="Oswald Light"/>
              <a:cs typeface="Oswald Light"/>
              <a:sym typeface="Oswald Light"/>
            </a:endParaRPr>
          </a:p>
        </p:txBody>
      </p:sp>
      <p:sp>
        <p:nvSpPr>
          <p:cNvPr id="329" name="Google Shape;329;p42"/>
          <p:cNvSpPr/>
          <p:nvPr/>
        </p:nvSpPr>
        <p:spPr>
          <a:xfrm>
            <a:off x="7290227" y="1750362"/>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authoritative</a:t>
            </a:r>
            <a:endParaRPr sz="1000">
              <a:solidFill>
                <a:srgbClr val="EEFF41"/>
              </a:solidFill>
              <a:latin typeface="Oswald Light"/>
              <a:ea typeface="Oswald Light"/>
              <a:cs typeface="Oswald Light"/>
              <a:sym typeface="Oswald Light"/>
            </a:endParaRPr>
          </a:p>
        </p:txBody>
      </p:sp>
      <p:sp>
        <p:nvSpPr>
          <p:cNvPr id="330" name="Google Shape;330;p42"/>
          <p:cNvSpPr/>
          <p:nvPr/>
        </p:nvSpPr>
        <p:spPr>
          <a:xfrm>
            <a:off x="5016047" y="385545"/>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PUNITIVE</a:t>
            </a:r>
            <a:endParaRPr sz="1000">
              <a:solidFill>
                <a:srgbClr val="EEFF41"/>
              </a:solidFill>
              <a:latin typeface="Oswald Light"/>
              <a:ea typeface="Oswald Light"/>
              <a:cs typeface="Oswald Light"/>
              <a:sym typeface="Oswald Light"/>
            </a:endParaRPr>
          </a:p>
        </p:txBody>
      </p:sp>
      <p:sp>
        <p:nvSpPr>
          <p:cNvPr id="331" name="Google Shape;331;p42"/>
          <p:cNvSpPr/>
          <p:nvPr/>
        </p:nvSpPr>
        <p:spPr>
          <a:xfrm>
            <a:off x="7213355" y="373991"/>
            <a:ext cx="906600" cy="228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RESTORATIVE</a:t>
            </a:r>
            <a:endParaRPr sz="1000">
              <a:solidFill>
                <a:srgbClr val="EEFF41"/>
              </a:solidFill>
              <a:latin typeface="Oswald Light"/>
              <a:ea typeface="Oswald Light"/>
              <a:cs typeface="Oswald Light"/>
              <a:sym typeface="Oswald Light"/>
            </a:endParaRPr>
          </a:p>
        </p:txBody>
      </p:sp>
      <p:sp>
        <p:nvSpPr>
          <p:cNvPr id="332" name="Google Shape;332;p42"/>
          <p:cNvSpPr/>
          <p:nvPr/>
        </p:nvSpPr>
        <p:spPr>
          <a:xfrm>
            <a:off x="7258430" y="3718384"/>
            <a:ext cx="906600" cy="228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paternalistic</a:t>
            </a:r>
            <a:endParaRPr sz="1000">
              <a:solidFill>
                <a:srgbClr val="EEFF41"/>
              </a:solidFill>
              <a:latin typeface="Oswald Light"/>
              <a:ea typeface="Oswald Light"/>
              <a:cs typeface="Oswald Light"/>
              <a:sym typeface="Oswald Light"/>
            </a:endParaRPr>
          </a:p>
        </p:txBody>
      </p:sp>
      <p:sp>
        <p:nvSpPr>
          <p:cNvPr id="333" name="Google Shape;333;p42"/>
          <p:cNvSpPr/>
          <p:nvPr/>
        </p:nvSpPr>
        <p:spPr>
          <a:xfrm>
            <a:off x="5016047" y="3683381"/>
            <a:ext cx="8430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irresponsible</a:t>
            </a:r>
            <a:endParaRPr sz="1000">
              <a:solidFill>
                <a:srgbClr val="EEFF41"/>
              </a:solidFill>
              <a:latin typeface="Oswald Light"/>
              <a:ea typeface="Oswald Light"/>
              <a:cs typeface="Oswald Light"/>
              <a:sym typeface="Oswald Light"/>
            </a:endParaRPr>
          </a:p>
        </p:txBody>
      </p:sp>
      <p:sp>
        <p:nvSpPr>
          <p:cNvPr id="334" name="Google Shape;334;p42"/>
          <p:cNvSpPr/>
          <p:nvPr/>
        </p:nvSpPr>
        <p:spPr>
          <a:xfrm>
            <a:off x="4539641" y="3053926"/>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NOT</a:t>
            </a:r>
            <a:endParaRPr sz="2000">
              <a:solidFill>
                <a:srgbClr val="0C343D"/>
              </a:solidFill>
              <a:latin typeface="Oswald"/>
              <a:ea typeface="Oswald"/>
              <a:cs typeface="Oswald"/>
              <a:sym typeface="Oswald"/>
            </a:endParaRPr>
          </a:p>
        </p:txBody>
      </p:sp>
      <p:sp>
        <p:nvSpPr>
          <p:cNvPr id="335" name="Google Shape;335;p42"/>
          <p:cNvSpPr/>
          <p:nvPr/>
        </p:nvSpPr>
        <p:spPr>
          <a:xfrm>
            <a:off x="6768755" y="1011008"/>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WITH</a:t>
            </a:r>
            <a:endParaRPr sz="2000">
              <a:solidFill>
                <a:srgbClr val="0C343D"/>
              </a:solidFill>
              <a:latin typeface="Oswald"/>
              <a:ea typeface="Oswald"/>
              <a:cs typeface="Oswald"/>
              <a:sym typeface="Oswald"/>
            </a:endParaRPr>
          </a:p>
        </p:txBody>
      </p:sp>
      <p:sp>
        <p:nvSpPr>
          <p:cNvPr id="336" name="Google Shape;336;p42"/>
          <p:cNvSpPr/>
          <p:nvPr/>
        </p:nvSpPr>
        <p:spPr>
          <a:xfrm>
            <a:off x="4539647" y="1011033"/>
            <a:ext cx="17958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TO</a:t>
            </a:r>
            <a:endParaRPr sz="2000">
              <a:solidFill>
                <a:srgbClr val="0C343D"/>
              </a:solidFill>
              <a:latin typeface="Oswald"/>
              <a:ea typeface="Oswald"/>
              <a:cs typeface="Oswald"/>
              <a:sym typeface="Oswald"/>
            </a:endParaRPr>
          </a:p>
        </p:txBody>
      </p:sp>
      <p:sp>
        <p:nvSpPr>
          <p:cNvPr id="337" name="Google Shape;337;p42"/>
          <p:cNvSpPr/>
          <p:nvPr/>
        </p:nvSpPr>
        <p:spPr>
          <a:xfrm>
            <a:off x="6813818" y="3024913"/>
            <a:ext cx="17958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FOR</a:t>
            </a:r>
            <a:endParaRPr sz="2000">
              <a:solidFill>
                <a:srgbClr val="0C343D"/>
              </a:solidFill>
              <a:latin typeface="Oswald"/>
              <a:ea typeface="Oswald"/>
              <a:cs typeface="Oswald"/>
              <a:sym typeface="Oswald"/>
            </a:endParaRPr>
          </a:p>
        </p:txBody>
      </p:sp>
      <p:cxnSp>
        <p:nvCxnSpPr>
          <p:cNvPr id="338" name="Google Shape;338;p42"/>
          <p:cNvCxnSpPr>
            <a:endCxn id="339" idx="2"/>
          </p:cNvCxnSpPr>
          <p:nvPr/>
        </p:nvCxnSpPr>
        <p:spPr>
          <a:xfrm rot="10800000">
            <a:off x="4305075" y="385550"/>
            <a:ext cx="15000" cy="3975600"/>
          </a:xfrm>
          <a:prstGeom prst="straightConnector1">
            <a:avLst/>
          </a:prstGeom>
          <a:noFill/>
          <a:ln cap="flat" cmpd="sng" w="38100">
            <a:solidFill>
              <a:srgbClr val="45818E"/>
            </a:solidFill>
            <a:prstDash val="solid"/>
            <a:round/>
            <a:headEnd len="med" w="med" type="none"/>
            <a:tailEnd len="med" w="med" type="triangle"/>
          </a:ln>
        </p:spPr>
      </p:cxnSp>
      <p:cxnSp>
        <p:nvCxnSpPr>
          <p:cNvPr id="340" name="Google Shape;340;p42"/>
          <p:cNvCxnSpPr/>
          <p:nvPr/>
        </p:nvCxnSpPr>
        <p:spPr>
          <a:xfrm>
            <a:off x="4335359" y="4368683"/>
            <a:ext cx="4088100" cy="0"/>
          </a:xfrm>
          <a:prstGeom prst="straightConnector1">
            <a:avLst/>
          </a:prstGeom>
          <a:noFill/>
          <a:ln cap="flat" cmpd="sng" w="38100">
            <a:solidFill>
              <a:srgbClr val="45818E"/>
            </a:solidFill>
            <a:prstDash val="solid"/>
            <a:round/>
            <a:headEnd len="med" w="med" type="none"/>
            <a:tailEnd len="med" w="med" type="triangle"/>
          </a:ln>
        </p:spPr>
      </p:cxnSp>
      <p:sp>
        <p:nvSpPr>
          <p:cNvPr id="339" name="Google Shape;339;p42"/>
          <p:cNvSpPr/>
          <p:nvPr/>
        </p:nvSpPr>
        <p:spPr>
          <a:xfrm>
            <a:off x="4086525" y="180050"/>
            <a:ext cx="4371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41" name="Google Shape;341;p42"/>
          <p:cNvSpPr/>
          <p:nvPr/>
        </p:nvSpPr>
        <p:spPr>
          <a:xfrm>
            <a:off x="8459675" y="4254375"/>
            <a:ext cx="437100" cy="228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42" name="Google Shape;342;p42"/>
          <p:cNvSpPr/>
          <p:nvPr/>
        </p:nvSpPr>
        <p:spPr>
          <a:xfrm>
            <a:off x="4158682" y="4265885"/>
            <a:ext cx="4065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LOW</a:t>
            </a:r>
            <a:endParaRPr sz="1000">
              <a:solidFill>
                <a:srgbClr val="EEFF41"/>
              </a:solidFill>
              <a:latin typeface="Oswald Light"/>
              <a:ea typeface="Oswald Light"/>
              <a:cs typeface="Oswald Light"/>
              <a:sym typeface="Oswald Light"/>
            </a:endParaRPr>
          </a:p>
        </p:txBody>
      </p:sp>
      <p:sp>
        <p:nvSpPr>
          <p:cNvPr id="343" name="Google Shape;343;p42"/>
          <p:cNvSpPr/>
          <p:nvPr/>
        </p:nvSpPr>
        <p:spPr>
          <a:xfrm rot="-5400000">
            <a:off x="2402475" y="2132827"/>
            <a:ext cx="3323700" cy="4233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Control (limit setting, discipline)</a:t>
            </a:r>
            <a:endParaRPr sz="2000">
              <a:solidFill>
                <a:srgbClr val="0C343D"/>
              </a:solidFill>
              <a:latin typeface="Oswald"/>
              <a:ea typeface="Oswald"/>
              <a:cs typeface="Oswald"/>
              <a:sym typeface="Oswald"/>
            </a:endParaRPr>
          </a:p>
        </p:txBody>
      </p:sp>
      <p:sp>
        <p:nvSpPr>
          <p:cNvPr id="344" name="Google Shape;344;p42"/>
          <p:cNvSpPr/>
          <p:nvPr/>
        </p:nvSpPr>
        <p:spPr>
          <a:xfrm>
            <a:off x="4794767" y="4402724"/>
            <a:ext cx="34353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Support (encouragement, nurture)</a:t>
            </a:r>
            <a:endParaRPr sz="2000">
              <a:solidFill>
                <a:srgbClr val="0C343D"/>
              </a:solidFill>
              <a:latin typeface="Oswald"/>
              <a:ea typeface="Oswald"/>
              <a:cs typeface="Oswald"/>
              <a:sym typeface="Oswald"/>
            </a:endParaRPr>
          </a:p>
        </p:txBody>
      </p:sp>
      <p:sp>
        <p:nvSpPr>
          <p:cNvPr id="345" name="Google Shape;345;p42"/>
          <p:cNvSpPr/>
          <p:nvPr/>
        </p:nvSpPr>
        <p:spPr>
          <a:xfrm>
            <a:off x="323504" y="1401321"/>
            <a:ext cx="3195700" cy="390873"/>
          </a:xfrm>
          <a:prstGeom prst="rect">
            <a:avLst/>
          </a:prstGeom>
        </p:spPr>
        <p:txBody>
          <a:bodyPr>
            <a:prstTxWarp prst="textPlain"/>
          </a:bodyPr>
          <a:lstStyle/>
          <a:p>
            <a:pPr lvl="0" algn="ctr"/>
            <a:r>
              <a:rPr b="0" i="0">
                <a:ln>
                  <a:noFill/>
                </a:ln>
                <a:solidFill>
                  <a:srgbClr val="0072CF"/>
                </a:solidFill>
                <a:latin typeface="EB Garamond"/>
              </a:rPr>
              <a:t>Restorative Justice</a:t>
            </a:r>
          </a:p>
        </p:txBody>
      </p:sp>
      <p:sp>
        <p:nvSpPr>
          <p:cNvPr id="346" name="Google Shape;346;p42"/>
          <p:cNvSpPr/>
          <p:nvPr/>
        </p:nvSpPr>
        <p:spPr>
          <a:xfrm>
            <a:off x="492254" y="2037721"/>
            <a:ext cx="2858206" cy="451534"/>
          </a:xfrm>
          <a:prstGeom prst="rect">
            <a:avLst/>
          </a:prstGeom>
        </p:spPr>
        <p:txBody>
          <a:bodyPr>
            <a:prstTxWarp prst="textPlain"/>
          </a:bodyPr>
          <a:lstStyle/>
          <a:p>
            <a:pPr lvl="0" algn="ctr"/>
            <a:r>
              <a:rPr b="0" i="0">
                <a:ln>
                  <a:noFill/>
                </a:ln>
                <a:solidFill>
                  <a:srgbClr val="0072CF"/>
                </a:solidFill>
                <a:latin typeface="EB Garamond"/>
              </a:rPr>
              <a:t>Social Discipline</a:t>
            </a:r>
          </a:p>
        </p:txBody>
      </p:sp>
      <p:sp>
        <p:nvSpPr>
          <p:cNvPr id="347" name="Google Shape;347;p42"/>
          <p:cNvSpPr/>
          <p:nvPr/>
        </p:nvSpPr>
        <p:spPr>
          <a:xfrm>
            <a:off x="1158567" y="2734771"/>
            <a:ext cx="1525563" cy="331581"/>
          </a:xfrm>
          <a:prstGeom prst="rect">
            <a:avLst/>
          </a:prstGeom>
        </p:spPr>
        <p:txBody>
          <a:bodyPr>
            <a:prstTxWarp prst="textPlain"/>
          </a:bodyPr>
          <a:lstStyle/>
          <a:p>
            <a:pPr lvl="0" algn="ctr"/>
            <a:r>
              <a:rPr b="0" i="0">
                <a:ln>
                  <a:noFill/>
                </a:ln>
                <a:solidFill>
                  <a:srgbClr val="0072CF"/>
                </a:solidFill>
                <a:latin typeface="EB Garamond"/>
              </a:rPr>
              <a:t>Window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sp>
        <p:nvSpPr>
          <p:cNvPr id="352" name="Google Shape;352;p43"/>
          <p:cNvSpPr/>
          <p:nvPr/>
        </p:nvSpPr>
        <p:spPr>
          <a:xfrm>
            <a:off x="4320253" y="180000"/>
            <a:ext cx="2223300" cy="20715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53" name="Google Shape;353;p43"/>
          <p:cNvSpPr/>
          <p:nvPr/>
        </p:nvSpPr>
        <p:spPr>
          <a:xfrm>
            <a:off x="6554997" y="180035"/>
            <a:ext cx="2223300" cy="2071500"/>
          </a:xfrm>
          <a:prstGeom prst="rect">
            <a:avLst/>
          </a:prstGeom>
          <a:solidFill>
            <a:srgbClr val="0072C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354" name="Google Shape;354;p43"/>
          <p:cNvSpPr/>
          <p:nvPr/>
        </p:nvSpPr>
        <p:spPr>
          <a:xfrm>
            <a:off x="4320255" y="2285675"/>
            <a:ext cx="2223300" cy="2082900"/>
          </a:xfrm>
          <a:prstGeom prst="rect">
            <a:avLst/>
          </a:prstGeom>
          <a:solidFill>
            <a:srgbClr val="B4A7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355" name="Google Shape;355;p43"/>
          <p:cNvSpPr/>
          <p:nvPr/>
        </p:nvSpPr>
        <p:spPr>
          <a:xfrm>
            <a:off x="6554997" y="2285710"/>
            <a:ext cx="2223300" cy="2082900"/>
          </a:xfrm>
          <a:prstGeom prst="rect">
            <a:avLst/>
          </a:prstGeom>
          <a:solidFill>
            <a:srgbClr val="B6D7A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56" name="Google Shape;356;p43"/>
          <p:cNvSpPr/>
          <p:nvPr/>
        </p:nvSpPr>
        <p:spPr>
          <a:xfrm>
            <a:off x="4539647" y="1011033"/>
            <a:ext cx="1795800" cy="409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TO</a:t>
            </a:r>
            <a:endParaRPr sz="2000">
              <a:solidFill>
                <a:srgbClr val="0C343D"/>
              </a:solidFill>
              <a:latin typeface="Oswald"/>
              <a:ea typeface="Oswald"/>
              <a:cs typeface="Oswald"/>
              <a:sym typeface="Oswald"/>
            </a:endParaRPr>
          </a:p>
        </p:txBody>
      </p:sp>
      <p:sp>
        <p:nvSpPr>
          <p:cNvPr id="357" name="Google Shape;357;p43"/>
          <p:cNvSpPr/>
          <p:nvPr/>
        </p:nvSpPr>
        <p:spPr>
          <a:xfrm>
            <a:off x="6813818" y="3024913"/>
            <a:ext cx="17958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FOR</a:t>
            </a:r>
            <a:endParaRPr sz="2000">
              <a:solidFill>
                <a:srgbClr val="0C343D"/>
              </a:solidFill>
              <a:latin typeface="Oswald"/>
              <a:ea typeface="Oswald"/>
              <a:cs typeface="Oswald"/>
              <a:sym typeface="Oswald"/>
            </a:endParaRPr>
          </a:p>
        </p:txBody>
      </p:sp>
      <p:cxnSp>
        <p:nvCxnSpPr>
          <p:cNvPr id="358" name="Google Shape;358;p43"/>
          <p:cNvCxnSpPr>
            <a:endCxn id="359" idx="2"/>
          </p:cNvCxnSpPr>
          <p:nvPr/>
        </p:nvCxnSpPr>
        <p:spPr>
          <a:xfrm rot="10800000">
            <a:off x="4305075" y="385550"/>
            <a:ext cx="15000" cy="3975600"/>
          </a:xfrm>
          <a:prstGeom prst="straightConnector1">
            <a:avLst/>
          </a:prstGeom>
          <a:noFill/>
          <a:ln cap="flat" cmpd="sng" w="38100">
            <a:solidFill>
              <a:srgbClr val="45818E"/>
            </a:solidFill>
            <a:prstDash val="solid"/>
            <a:round/>
            <a:headEnd len="med" w="med" type="none"/>
            <a:tailEnd len="med" w="med" type="triangle"/>
          </a:ln>
        </p:spPr>
      </p:cxnSp>
      <p:cxnSp>
        <p:nvCxnSpPr>
          <p:cNvPr id="360" name="Google Shape;360;p43"/>
          <p:cNvCxnSpPr/>
          <p:nvPr/>
        </p:nvCxnSpPr>
        <p:spPr>
          <a:xfrm>
            <a:off x="4335359" y="4368683"/>
            <a:ext cx="4088100" cy="0"/>
          </a:xfrm>
          <a:prstGeom prst="straightConnector1">
            <a:avLst/>
          </a:prstGeom>
          <a:noFill/>
          <a:ln cap="flat" cmpd="sng" w="38100">
            <a:solidFill>
              <a:srgbClr val="45818E"/>
            </a:solidFill>
            <a:prstDash val="solid"/>
            <a:round/>
            <a:headEnd len="med" w="med" type="none"/>
            <a:tailEnd len="med" w="med" type="triangle"/>
          </a:ln>
        </p:spPr>
      </p:cxnSp>
      <p:sp>
        <p:nvSpPr>
          <p:cNvPr id="359" name="Google Shape;359;p43"/>
          <p:cNvSpPr/>
          <p:nvPr/>
        </p:nvSpPr>
        <p:spPr>
          <a:xfrm>
            <a:off x="4086525" y="180050"/>
            <a:ext cx="4371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61" name="Google Shape;361;p43"/>
          <p:cNvSpPr/>
          <p:nvPr/>
        </p:nvSpPr>
        <p:spPr>
          <a:xfrm>
            <a:off x="8459675" y="4254375"/>
            <a:ext cx="437100" cy="228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62" name="Google Shape;362;p43"/>
          <p:cNvSpPr/>
          <p:nvPr/>
        </p:nvSpPr>
        <p:spPr>
          <a:xfrm>
            <a:off x="4158682" y="4265885"/>
            <a:ext cx="4065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LOW</a:t>
            </a:r>
            <a:endParaRPr sz="1000">
              <a:solidFill>
                <a:srgbClr val="EEFF41"/>
              </a:solidFill>
              <a:latin typeface="Oswald Light"/>
              <a:ea typeface="Oswald Light"/>
              <a:cs typeface="Oswald Light"/>
              <a:sym typeface="Oswald Light"/>
            </a:endParaRPr>
          </a:p>
        </p:txBody>
      </p:sp>
      <p:sp>
        <p:nvSpPr>
          <p:cNvPr id="363" name="Google Shape;363;p43"/>
          <p:cNvSpPr/>
          <p:nvPr/>
        </p:nvSpPr>
        <p:spPr>
          <a:xfrm rot="-5400000">
            <a:off x="2402475" y="2132827"/>
            <a:ext cx="3323700" cy="4233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Concern for self</a:t>
            </a:r>
            <a:endParaRPr sz="2000">
              <a:solidFill>
                <a:srgbClr val="0C343D"/>
              </a:solidFill>
              <a:latin typeface="Oswald"/>
              <a:ea typeface="Oswald"/>
              <a:cs typeface="Oswald"/>
              <a:sym typeface="Oswald"/>
            </a:endParaRPr>
          </a:p>
        </p:txBody>
      </p:sp>
      <p:sp>
        <p:nvSpPr>
          <p:cNvPr id="364" name="Google Shape;364;p43"/>
          <p:cNvSpPr/>
          <p:nvPr/>
        </p:nvSpPr>
        <p:spPr>
          <a:xfrm>
            <a:off x="4794767" y="4402724"/>
            <a:ext cx="34353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Concern for others</a:t>
            </a:r>
            <a:endParaRPr sz="2000">
              <a:solidFill>
                <a:srgbClr val="0C343D"/>
              </a:solidFill>
              <a:latin typeface="Oswald"/>
              <a:ea typeface="Oswald"/>
              <a:cs typeface="Oswald"/>
              <a:sym typeface="Oswald"/>
            </a:endParaRPr>
          </a:p>
        </p:txBody>
      </p:sp>
      <p:cxnSp>
        <p:nvCxnSpPr>
          <p:cNvPr id="365" name="Google Shape;365;p43"/>
          <p:cNvCxnSpPr>
            <a:stCxn id="362" idx="0"/>
          </p:cNvCxnSpPr>
          <p:nvPr/>
        </p:nvCxnSpPr>
        <p:spPr>
          <a:xfrm flipH="1" rot="10800000">
            <a:off x="4361932" y="192185"/>
            <a:ext cx="4411500" cy="4073700"/>
          </a:xfrm>
          <a:prstGeom prst="straightConnector1">
            <a:avLst/>
          </a:prstGeom>
          <a:noFill/>
          <a:ln cap="flat" cmpd="sng" w="38100">
            <a:solidFill>
              <a:srgbClr val="D9D9D9"/>
            </a:solidFill>
            <a:prstDash val="dash"/>
            <a:round/>
            <a:headEnd len="med" w="med" type="none"/>
            <a:tailEnd len="med" w="med" type="triangle"/>
          </a:ln>
        </p:spPr>
      </p:cxnSp>
      <p:sp>
        <p:nvSpPr>
          <p:cNvPr id="366" name="Google Shape;366;p43"/>
          <p:cNvSpPr/>
          <p:nvPr/>
        </p:nvSpPr>
        <p:spPr>
          <a:xfrm>
            <a:off x="6768755" y="1011033"/>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WITH</a:t>
            </a:r>
            <a:endParaRPr sz="2000">
              <a:solidFill>
                <a:srgbClr val="0C343D"/>
              </a:solidFill>
              <a:latin typeface="Oswald"/>
              <a:ea typeface="Oswald"/>
              <a:cs typeface="Oswald"/>
              <a:sym typeface="Oswald"/>
            </a:endParaRPr>
          </a:p>
        </p:txBody>
      </p:sp>
      <p:sp>
        <p:nvSpPr>
          <p:cNvPr id="367" name="Google Shape;367;p43"/>
          <p:cNvSpPr/>
          <p:nvPr/>
        </p:nvSpPr>
        <p:spPr>
          <a:xfrm>
            <a:off x="5609530" y="2017971"/>
            <a:ext cx="1795800" cy="409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Compromise</a:t>
            </a:r>
            <a:endParaRPr sz="2000">
              <a:solidFill>
                <a:srgbClr val="0C343D"/>
              </a:solidFill>
              <a:latin typeface="Oswald"/>
              <a:ea typeface="Oswald"/>
              <a:cs typeface="Oswald"/>
              <a:sym typeface="Oswald"/>
            </a:endParaRPr>
          </a:p>
        </p:txBody>
      </p:sp>
      <p:sp>
        <p:nvSpPr>
          <p:cNvPr id="368" name="Google Shape;368;p43"/>
          <p:cNvSpPr/>
          <p:nvPr/>
        </p:nvSpPr>
        <p:spPr>
          <a:xfrm>
            <a:off x="4539641" y="3053926"/>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NOT</a:t>
            </a:r>
            <a:endParaRPr sz="2000">
              <a:solidFill>
                <a:srgbClr val="0C343D"/>
              </a:solidFill>
              <a:latin typeface="Oswald"/>
              <a:ea typeface="Oswald"/>
              <a:cs typeface="Oswald"/>
              <a:sym typeface="Oswald"/>
            </a:endParaRPr>
          </a:p>
        </p:txBody>
      </p:sp>
      <p:sp>
        <p:nvSpPr>
          <p:cNvPr id="369" name="Google Shape;369;p43"/>
          <p:cNvSpPr/>
          <p:nvPr/>
        </p:nvSpPr>
        <p:spPr>
          <a:xfrm>
            <a:off x="131042" y="192171"/>
            <a:ext cx="3580625" cy="331581"/>
          </a:xfrm>
          <a:prstGeom prst="rect">
            <a:avLst/>
          </a:prstGeom>
        </p:spPr>
        <p:txBody>
          <a:bodyPr>
            <a:prstTxWarp prst="textPlain"/>
          </a:bodyPr>
          <a:lstStyle/>
          <a:p>
            <a:pPr lvl="0" algn="ctr"/>
            <a:r>
              <a:rPr b="0" i="0">
                <a:ln>
                  <a:noFill/>
                </a:ln>
                <a:solidFill>
                  <a:srgbClr val="0072CF"/>
                </a:solidFill>
                <a:latin typeface="EB Garamond"/>
              </a:rPr>
              <a:t>Restorative Window</a:t>
            </a:r>
          </a:p>
        </p:txBody>
      </p:sp>
      <p:sp>
        <p:nvSpPr>
          <p:cNvPr id="370" name="Google Shape;370;p43"/>
          <p:cNvSpPr/>
          <p:nvPr/>
        </p:nvSpPr>
        <p:spPr>
          <a:xfrm>
            <a:off x="407654" y="775133"/>
            <a:ext cx="3027409" cy="451078"/>
          </a:xfrm>
          <a:prstGeom prst="rect">
            <a:avLst/>
          </a:prstGeom>
        </p:spPr>
        <p:txBody>
          <a:bodyPr>
            <a:prstTxWarp prst="textPlain"/>
          </a:bodyPr>
          <a:lstStyle/>
          <a:p>
            <a:pPr lvl="0" algn="ctr"/>
            <a:r>
              <a:rPr b="0" i="0">
                <a:ln>
                  <a:noFill/>
                </a:ln>
                <a:solidFill>
                  <a:srgbClr val="0072CF"/>
                </a:solidFill>
                <a:latin typeface="EB Garamond"/>
              </a:rPr>
              <a:t>and Compromise</a:t>
            </a:r>
          </a:p>
        </p:txBody>
      </p:sp>
      <p:sp>
        <p:nvSpPr>
          <p:cNvPr id="371" name="Google Shape;371;p43"/>
          <p:cNvSpPr/>
          <p:nvPr/>
        </p:nvSpPr>
        <p:spPr>
          <a:xfrm>
            <a:off x="239900" y="1537775"/>
            <a:ext cx="3435300" cy="259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GB" sz="1600">
                <a:solidFill>
                  <a:schemeClr val="dk1"/>
                </a:solidFill>
                <a:latin typeface="EB Garamond"/>
                <a:ea typeface="EB Garamond"/>
                <a:cs typeface="EB Garamond"/>
                <a:sym typeface="EB Garamond"/>
              </a:rPr>
              <a:t>Certainty is the greatest of all illusions: whatever kind of fundamentalism it may underwrite, that of religion or of science, it is what the ancients meant by hubris . The only certainty, it seems to me, is that those who believe they are certainly right are certainly wrong.</a:t>
            </a:r>
            <a:endParaRPr sz="16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6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GB" sz="1600">
                <a:solidFill>
                  <a:schemeClr val="dk1"/>
                </a:solidFill>
                <a:latin typeface="EB Garamond"/>
                <a:ea typeface="EB Garamond"/>
                <a:cs typeface="EB Garamond"/>
                <a:sym typeface="EB Garamond"/>
              </a:rPr>
              <a:t>Dr Iain McGilchrist</a:t>
            </a:r>
            <a:br>
              <a:rPr lang="en-GB" sz="1600">
                <a:solidFill>
                  <a:schemeClr val="dk1"/>
                </a:solidFill>
                <a:latin typeface="EB Garamond"/>
                <a:ea typeface="EB Garamond"/>
                <a:cs typeface="EB Garamond"/>
                <a:sym typeface="EB Garamond"/>
              </a:rPr>
            </a:br>
            <a:r>
              <a:rPr lang="en-GB" sz="1600">
                <a:solidFill>
                  <a:schemeClr val="dk1"/>
                </a:solidFill>
                <a:latin typeface="EB Garamond"/>
                <a:ea typeface="EB Garamond"/>
                <a:cs typeface="EB Garamond"/>
                <a:sym typeface="EB Garamond"/>
              </a:rPr>
              <a:t>The Master and His Emissary</a:t>
            </a:r>
            <a:endParaRPr sz="16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44"/>
          <p:cNvSpPr/>
          <p:nvPr/>
        </p:nvSpPr>
        <p:spPr>
          <a:xfrm>
            <a:off x="4320253" y="180000"/>
            <a:ext cx="2223300" cy="20715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77" name="Google Shape;377;p44"/>
          <p:cNvSpPr/>
          <p:nvPr/>
        </p:nvSpPr>
        <p:spPr>
          <a:xfrm>
            <a:off x="6554997" y="180035"/>
            <a:ext cx="2223300" cy="2071500"/>
          </a:xfrm>
          <a:prstGeom prst="rect">
            <a:avLst/>
          </a:prstGeom>
          <a:solidFill>
            <a:srgbClr val="0072C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378" name="Google Shape;378;p44"/>
          <p:cNvSpPr/>
          <p:nvPr/>
        </p:nvSpPr>
        <p:spPr>
          <a:xfrm>
            <a:off x="4320255" y="2285675"/>
            <a:ext cx="2223300" cy="2082900"/>
          </a:xfrm>
          <a:prstGeom prst="rect">
            <a:avLst/>
          </a:prstGeom>
          <a:solidFill>
            <a:srgbClr val="B4A7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379" name="Google Shape;379;p44"/>
          <p:cNvSpPr/>
          <p:nvPr/>
        </p:nvSpPr>
        <p:spPr>
          <a:xfrm>
            <a:off x="6554997" y="2285710"/>
            <a:ext cx="2223300" cy="2082900"/>
          </a:xfrm>
          <a:prstGeom prst="rect">
            <a:avLst/>
          </a:prstGeom>
          <a:solidFill>
            <a:srgbClr val="B6D7A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380" name="Google Shape;380;p44"/>
          <p:cNvSpPr/>
          <p:nvPr/>
        </p:nvSpPr>
        <p:spPr>
          <a:xfrm>
            <a:off x="4539647" y="1011033"/>
            <a:ext cx="1795800" cy="409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To</a:t>
            </a:r>
            <a:endParaRPr sz="2000">
              <a:solidFill>
                <a:srgbClr val="0C343D"/>
              </a:solidFill>
              <a:latin typeface="Oswald"/>
              <a:ea typeface="Oswald"/>
              <a:cs typeface="Oswald"/>
              <a:sym typeface="Oswald"/>
            </a:endParaRPr>
          </a:p>
        </p:txBody>
      </p:sp>
      <p:sp>
        <p:nvSpPr>
          <p:cNvPr id="381" name="Google Shape;381;p44"/>
          <p:cNvSpPr/>
          <p:nvPr/>
        </p:nvSpPr>
        <p:spPr>
          <a:xfrm>
            <a:off x="6813818" y="3024913"/>
            <a:ext cx="17958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For</a:t>
            </a:r>
            <a:endParaRPr sz="2000">
              <a:solidFill>
                <a:srgbClr val="0C343D"/>
              </a:solidFill>
              <a:latin typeface="Oswald"/>
              <a:ea typeface="Oswald"/>
              <a:cs typeface="Oswald"/>
              <a:sym typeface="Oswald"/>
            </a:endParaRPr>
          </a:p>
        </p:txBody>
      </p:sp>
      <p:cxnSp>
        <p:nvCxnSpPr>
          <p:cNvPr id="382" name="Google Shape;382;p44"/>
          <p:cNvCxnSpPr>
            <a:endCxn id="383" idx="2"/>
          </p:cNvCxnSpPr>
          <p:nvPr/>
        </p:nvCxnSpPr>
        <p:spPr>
          <a:xfrm rot="10800000">
            <a:off x="4305075" y="385550"/>
            <a:ext cx="15000" cy="3975600"/>
          </a:xfrm>
          <a:prstGeom prst="straightConnector1">
            <a:avLst/>
          </a:prstGeom>
          <a:noFill/>
          <a:ln cap="flat" cmpd="sng" w="38100">
            <a:solidFill>
              <a:srgbClr val="45818E"/>
            </a:solidFill>
            <a:prstDash val="solid"/>
            <a:round/>
            <a:headEnd len="med" w="med" type="none"/>
            <a:tailEnd len="med" w="med" type="triangle"/>
          </a:ln>
        </p:spPr>
      </p:cxnSp>
      <p:cxnSp>
        <p:nvCxnSpPr>
          <p:cNvPr id="384" name="Google Shape;384;p44"/>
          <p:cNvCxnSpPr/>
          <p:nvPr/>
        </p:nvCxnSpPr>
        <p:spPr>
          <a:xfrm>
            <a:off x="4335359" y="4368683"/>
            <a:ext cx="4088100" cy="0"/>
          </a:xfrm>
          <a:prstGeom prst="straightConnector1">
            <a:avLst/>
          </a:prstGeom>
          <a:noFill/>
          <a:ln cap="flat" cmpd="sng" w="38100">
            <a:solidFill>
              <a:srgbClr val="45818E"/>
            </a:solidFill>
            <a:prstDash val="solid"/>
            <a:round/>
            <a:headEnd len="med" w="med" type="none"/>
            <a:tailEnd len="med" w="med" type="triangle"/>
          </a:ln>
        </p:spPr>
      </p:cxnSp>
      <p:sp>
        <p:nvSpPr>
          <p:cNvPr id="383" name="Google Shape;383;p44"/>
          <p:cNvSpPr/>
          <p:nvPr/>
        </p:nvSpPr>
        <p:spPr>
          <a:xfrm>
            <a:off x="4086525" y="180050"/>
            <a:ext cx="4371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85" name="Google Shape;385;p44"/>
          <p:cNvSpPr/>
          <p:nvPr/>
        </p:nvSpPr>
        <p:spPr>
          <a:xfrm>
            <a:off x="8459675" y="4254375"/>
            <a:ext cx="437100" cy="228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HIGH</a:t>
            </a:r>
            <a:endParaRPr sz="1000">
              <a:solidFill>
                <a:srgbClr val="EEFF41"/>
              </a:solidFill>
              <a:latin typeface="Oswald Light"/>
              <a:ea typeface="Oswald Light"/>
              <a:cs typeface="Oswald Light"/>
              <a:sym typeface="Oswald Light"/>
            </a:endParaRPr>
          </a:p>
        </p:txBody>
      </p:sp>
      <p:sp>
        <p:nvSpPr>
          <p:cNvPr id="386" name="Google Shape;386;p44"/>
          <p:cNvSpPr/>
          <p:nvPr/>
        </p:nvSpPr>
        <p:spPr>
          <a:xfrm>
            <a:off x="4158682" y="4265885"/>
            <a:ext cx="4065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LOW</a:t>
            </a:r>
            <a:endParaRPr sz="1000">
              <a:solidFill>
                <a:srgbClr val="EEFF41"/>
              </a:solidFill>
              <a:latin typeface="Oswald Light"/>
              <a:ea typeface="Oswald Light"/>
              <a:cs typeface="Oswald Light"/>
              <a:sym typeface="Oswald Light"/>
            </a:endParaRPr>
          </a:p>
        </p:txBody>
      </p:sp>
      <p:sp>
        <p:nvSpPr>
          <p:cNvPr id="387" name="Google Shape;387;p44"/>
          <p:cNvSpPr/>
          <p:nvPr/>
        </p:nvSpPr>
        <p:spPr>
          <a:xfrm rot="-5400000">
            <a:off x="2383875" y="2114225"/>
            <a:ext cx="3360900" cy="4233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Concern for self</a:t>
            </a:r>
            <a:endParaRPr sz="2000">
              <a:solidFill>
                <a:srgbClr val="0C343D"/>
              </a:solidFill>
              <a:latin typeface="Oswald"/>
              <a:ea typeface="Oswald"/>
              <a:cs typeface="Oswald"/>
              <a:sym typeface="Oswald"/>
            </a:endParaRPr>
          </a:p>
        </p:txBody>
      </p:sp>
      <p:sp>
        <p:nvSpPr>
          <p:cNvPr id="388" name="Google Shape;388;p44"/>
          <p:cNvSpPr/>
          <p:nvPr/>
        </p:nvSpPr>
        <p:spPr>
          <a:xfrm>
            <a:off x="4794775" y="4402725"/>
            <a:ext cx="3374400" cy="4095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Concern for others</a:t>
            </a:r>
            <a:endParaRPr sz="2000">
              <a:solidFill>
                <a:srgbClr val="0C343D"/>
              </a:solidFill>
              <a:latin typeface="Oswald"/>
              <a:ea typeface="Oswald"/>
              <a:cs typeface="Oswald"/>
              <a:sym typeface="Oswald"/>
            </a:endParaRPr>
          </a:p>
        </p:txBody>
      </p:sp>
      <p:cxnSp>
        <p:nvCxnSpPr>
          <p:cNvPr id="389" name="Google Shape;389;p44"/>
          <p:cNvCxnSpPr>
            <a:stCxn id="386" idx="0"/>
          </p:cNvCxnSpPr>
          <p:nvPr/>
        </p:nvCxnSpPr>
        <p:spPr>
          <a:xfrm flipH="1" rot="10800000">
            <a:off x="4361932" y="192185"/>
            <a:ext cx="4411500" cy="4073700"/>
          </a:xfrm>
          <a:prstGeom prst="straightConnector1">
            <a:avLst/>
          </a:prstGeom>
          <a:noFill/>
          <a:ln cap="flat" cmpd="sng" w="38100">
            <a:solidFill>
              <a:srgbClr val="D9D9D9"/>
            </a:solidFill>
            <a:prstDash val="dash"/>
            <a:round/>
            <a:headEnd len="med" w="med" type="none"/>
            <a:tailEnd len="med" w="med" type="triangle"/>
          </a:ln>
        </p:spPr>
      </p:cxnSp>
      <p:sp>
        <p:nvSpPr>
          <p:cNvPr id="390" name="Google Shape;390;p44"/>
          <p:cNvSpPr/>
          <p:nvPr/>
        </p:nvSpPr>
        <p:spPr>
          <a:xfrm>
            <a:off x="6768755" y="1011008"/>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With</a:t>
            </a:r>
            <a:endParaRPr sz="2000">
              <a:solidFill>
                <a:srgbClr val="0C343D"/>
              </a:solidFill>
              <a:latin typeface="Oswald"/>
              <a:ea typeface="Oswald"/>
              <a:cs typeface="Oswald"/>
              <a:sym typeface="Oswald"/>
            </a:endParaRPr>
          </a:p>
        </p:txBody>
      </p:sp>
      <p:sp>
        <p:nvSpPr>
          <p:cNvPr id="391" name="Google Shape;391;p44"/>
          <p:cNvSpPr/>
          <p:nvPr/>
        </p:nvSpPr>
        <p:spPr>
          <a:xfrm>
            <a:off x="5609530" y="2017971"/>
            <a:ext cx="1795800" cy="409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Compromise</a:t>
            </a:r>
            <a:endParaRPr sz="2000">
              <a:solidFill>
                <a:srgbClr val="0C343D"/>
              </a:solidFill>
              <a:latin typeface="Oswald"/>
              <a:ea typeface="Oswald"/>
              <a:cs typeface="Oswald"/>
              <a:sym typeface="Oswald"/>
            </a:endParaRPr>
          </a:p>
        </p:txBody>
      </p:sp>
      <p:sp>
        <p:nvSpPr>
          <p:cNvPr id="392" name="Google Shape;392;p44"/>
          <p:cNvSpPr/>
          <p:nvPr/>
        </p:nvSpPr>
        <p:spPr>
          <a:xfrm>
            <a:off x="4539641" y="3053926"/>
            <a:ext cx="1795800" cy="4095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Not</a:t>
            </a:r>
            <a:endParaRPr sz="2000">
              <a:solidFill>
                <a:srgbClr val="0C343D"/>
              </a:solidFill>
              <a:latin typeface="Oswald"/>
              <a:ea typeface="Oswald"/>
              <a:cs typeface="Oswald"/>
              <a:sym typeface="Oswald"/>
            </a:endParaRPr>
          </a:p>
        </p:txBody>
      </p:sp>
      <p:sp>
        <p:nvSpPr>
          <p:cNvPr id="393" name="Google Shape;393;p44"/>
          <p:cNvSpPr/>
          <p:nvPr/>
        </p:nvSpPr>
        <p:spPr>
          <a:xfrm>
            <a:off x="4539637" y="3463425"/>
            <a:ext cx="17958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Avoidance</a:t>
            </a:r>
            <a:endParaRPr sz="1000">
              <a:solidFill>
                <a:srgbClr val="EEFF41"/>
              </a:solidFill>
              <a:latin typeface="Oswald Light"/>
              <a:ea typeface="Oswald Light"/>
              <a:cs typeface="Oswald Light"/>
              <a:sym typeface="Oswald Light"/>
            </a:endParaRPr>
          </a:p>
        </p:txBody>
      </p:sp>
      <p:sp>
        <p:nvSpPr>
          <p:cNvPr id="394" name="Google Shape;394;p44"/>
          <p:cNvSpPr/>
          <p:nvPr/>
        </p:nvSpPr>
        <p:spPr>
          <a:xfrm>
            <a:off x="4539650" y="1420500"/>
            <a:ext cx="17958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Competition</a:t>
            </a:r>
            <a:endParaRPr sz="1000">
              <a:solidFill>
                <a:srgbClr val="EEFF41"/>
              </a:solidFill>
              <a:latin typeface="Oswald Light"/>
              <a:ea typeface="Oswald Light"/>
              <a:cs typeface="Oswald Light"/>
              <a:sym typeface="Oswald Light"/>
            </a:endParaRPr>
          </a:p>
        </p:txBody>
      </p:sp>
      <p:sp>
        <p:nvSpPr>
          <p:cNvPr id="395" name="Google Shape;395;p44"/>
          <p:cNvSpPr/>
          <p:nvPr/>
        </p:nvSpPr>
        <p:spPr>
          <a:xfrm>
            <a:off x="6813825" y="3434425"/>
            <a:ext cx="17958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Accomodation</a:t>
            </a:r>
            <a:endParaRPr sz="1000">
              <a:solidFill>
                <a:srgbClr val="EEFF41"/>
              </a:solidFill>
              <a:latin typeface="Oswald Light"/>
              <a:ea typeface="Oswald Light"/>
              <a:cs typeface="Oswald Light"/>
              <a:sym typeface="Oswald Light"/>
            </a:endParaRPr>
          </a:p>
        </p:txBody>
      </p:sp>
      <p:sp>
        <p:nvSpPr>
          <p:cNvPr id="396" name="Google Shape;396;p44"/>
          <p:cNvSpPr/>
          <p:nvPr/>
        </p:nvSpPr>
        <p:spPr>
          <a:xfrm>
            <a:off x="6768750" y="1420500"/>
            <a:ext cx="1795800" cy="205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EEFF41"/>
                </a:solidFill>
                <a:latin typeface="Oswald Light"/>
                <a:ea typeface="Oswald Light"/>
                <a:cs typeface="Oswald Light"/>
                <a:sym typeface="Oswald Light"/>
              </a:rPr>
              <a:t>Collaboration</a:t>
            </a:r>
            <a:endParaRPr sz="1000">
              <a:solidFill>
                <a:srgbClr val="EEFF41"/>
              </a:solidFill>
              <a:latin typeface="Oswald Light"/>
              <a:ea typeface="Oswald Light"/>
              <a:cs typeface="Oswald Light"/>
              <a:sym typeface="Oswald Light"/>
            </a:endParaRPr>
          </a:p>
        </p:txBody>
      </p:sp>
      <p:sp>
        <p:nvSpPr>
          <p:cNvPr id="397" name="Google Shape;397;p44"/>
          <p:cNvSpPr/>
          <p:nvPr/>
        </p:nvSpPr>
        <p:spPr>
          <a:xfrm>
            <a:off x="227779" y="1336308"/>
            <a:ext cx="3580625" cy="331581"/>
          </a:xfrm>
          <a:prstGeom prst="rect">
            <a:avLst/>
          </a:prstGeom>
        </p:spPr>
        <p:txBody>
          <a:bodyPr>
            <a:prstTxWarp prst="textPlain"/>
          </a:bodyPr>
          <a:lstStyle/>
          <a:p>
            <a:pPr lvl="0" algn="ctr"/>
            <a:r>
              <a:rPr b="0" i="0">
                <a:ln>
                  <a:noFill/>
                </a:ln>
                <a:solidFill>
                  <a:srgbClr val="0072CF"/>
                </a:solidFill>
                <a:latin typeface="EB Garamond"/>
              </a:rPr>
              <a:t>Restorative Window</a:t>
            </a:r>
          </a:p>
        </p:txBody>
      </p:sp>
      <p:sp>
        <p:nvSpPr>
          <p:cNvPr id="398" name="Google Shape;398;p44"/>
          <p:cNvSpPr/>
          <p:nvPr/>
        </p:nvSpPr>
        <p:spPr>
          <a:xfrm>
            <a:off x="1304104" y="2003483"/>
            <a:ext cx="1427963" cy="330669"/>
          </a:xfrm>
          <a:prstGeom prst="rect">
            <a:avLst/>
          </a:prstGeom>
        </p:spPr>
        <p:txBody>
          <a:bodyPr>
            <a:prstTxWarp prst="textPlain"/>
          </a:bodyPr>
          <a:lstStyle/>
          <a:p>
            <a:pPr lvl="0" algn="ctr"/>
            <a:r>
              <a:rPr b="0" i="0">
                <a:ln>
                  <a:noFill/>
                </a:ln>
                <a:solidFill>
                  <a:srgbClr val="0072CF"/>
                </a:solidFill>
                <a:latin typeface="EB Garamond"/>
              </a:rPr>
              <a:t>and Five</a:t>
            </a:r>
          </a:p>
        </p:txBody>
      </p:sp>
      <p:sp>
        <p:nvSpPr>
          <p:cNvPr id="399" name="Google Shape;399;p44"/>
          <p:cNvSpPr/>
          <p:nvPr/>
        </p:nvSpPr>
        <p:spPr>
          <a:xfrm>
            <a:off x="764567" y="2669758"/>
            <a:ext cx="2507031" cy="451990"/>
          </a:xfrm>
          <a:prstGeom prst="rect">
            <a:avLst/>
          </a:prstGeom>
        </p:spPr>
        <p:txBody>
          <a:bodyPr>
            <a:prstTxWarp prst="textPlain"/>
          </a:bodyPr>
          <a:lstStyle/>
          <a:p>
            <a:pPr lvl="0" algn="ctr"/>
            <a:r>
              <a:rPr b="0" i="0">
                <a:ln>
                  <a:noFill/>
                </a:ln>
                <a:solidFill>
                  <a:srgbClr val="0072CF"/>
                </a:solidFill>
                <a:latin typeface="EB Garamond"/>
              </a:rPr>
              <a:t>Conflict Styles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 name="Shape 127"/>
        <p:cNvGrpSpPr/>
        <p:nvPr/>
      </p:nvGrpSpPr>
      <p:grpSpPr>
        <a:xfrm>
          <a:off x="0" y="0"/>
          <a:ext cx="0" cy="0"/>
          <a:chOff x="0" y="0"/>
          <a:chExt cx="0" cy="0"/>
        </a:xfrm>
      </p:grpSpPr>
      <p:sp>
        <p:nvSpPr>
          <p:cNvPr id="128" name="Google Shape;128;p27"/>
          <p:cNvSpPr/>
          <p:nvPr/>
        </p:nvSpPr>
        <p:spPr>
          <a:xfrm>
            <a:off x="1992500" y="1537775"/>
            <a:ext cx="5152500" cy="259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txBox="1"/>
          <p:nvPr/>
        </p:nvSpPr>
        <p:spPr>
          <a:xfrm>
            <a:off x="1996800" y="1528775"/>
            <a:ext cx="5150400" cy="261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800">
                <a:solidFill>
                  <a:srgbClr val="000000"/>
                </a:solidFill>
                <a:latin typeface="Oswald"/>
                <a:ea typeface="Oswald"/>
                <a:cs typeface="Oswald"/>
                <a:sym typeface="Oswald"/>
              </a:rPr>
              <a:t>Those involved with the education of others should become fully aware of all expressions of violence and peace in order to offer an education that is fit for purpose for the twenty-first century.</a:t>
            </a:r>
            <a:endParaRPr i="1" sz="1800">
              <a:solidFill>
                <a:srgbClr val="000000"/>
              </a:solidFill>
              <a:latin typeface="Oswald"/>
              <a:ea typeface="Oswald"/>
              <a:cs typeface="Oswald"/>
              <a:sym typeface="Oswald"/>
            </a:endParaRPr>
          </a:p>
          <a:p>
            <a:pPr indent="0" lvl="0" marL="0" rtl="0" algn="r">
              <a:lnSpc>
                <a:spcPct val="150000"/>
              </a:lnSpc>
              <a:spcBef>
                <a:spcPts val="0"/>
              </a:spcBef>
              <a:spcAft>
                <a:spcPts val="0"/>
              </a:spcAft>
              <a:buClr>
                <a:schemeClr val="dk1"/>
              </a:buClr>
              <a:buSzPts val="1100"/>
              <a:buFont typeface="Arial"/>
              <a:buNone/>
            </a:pPr>
            <a:r>
              <a:rPr lang="en-GB" sz="1500">
                <a:solidFill>
                  <a:schemeClr val="dk1"/>
                </a:solidFill>
                <a:latin typeface="Oswald"/>
                <a:ea typeface="Oswald"/>
                <a:cs typeface="Oswald"/>
                <a:sym typeface="Oswald"/>
              </a:rPr>
              <a:t>Hilary Cremin &amp; Alexandra Gulherme </a:t>
            </a:r>
            <a:br>
              <a:rPr lang="en-GB" sz="1500">
                <a:solidFill>
                  <a:schemeClr val="dk1"/>
                </a:solidFill>
                <a:latin typeface="Oswald"/>
                <a:ea typeface="Oswald"/>
                <a:cs typeface="Oswald"/>
                <a:sym typeface="Oswald"/>
              </a:rPr>
            </a:br>
            <a:r>
              <a:rPr i="1" lang="en-GB" sz="1100">
                <a:solidFill>
                  <a:schemeClr val="dk1"/>
                </a:solidFill>
                <a:latin typeface="Oswald"/>
                <a:ea typeface="Oswald"/>
                <a:cs typeface="Oswald"/>
                <a:sym typeface="Oswald"/>
              </a:rPr>
              <a:t>Violence in Schools: Perspectives (and hope) from Galtung and Buber. </a:t>
            </a:r>
            <a:r>
              <a:rPr lang="en-GB" sz="1100">
                <a:solidFill>
                  <a:schemeClr val="dk1"/>
                </a:solidFill>
                <a:latin typeface="Oswald"/>
                <a:ea typeface="Oswald"/>
                <a:cs typeface="Oswald"/>
                <a:sym typeface="Oswald"/>
              </a:rPr>
              <a:t> </a:t>
            </a:r>
            <a:endParaRPr sz="1100">
              <a:solidFill>
                <a:schemeClr val="dk1"/>
              </a:solidFill>
              <a:latin typeface="Oswald"/>
              <a:ea typeface="Oswald"/>
              <a:cs typeface="Oswald"/>
              <a:sym typeface="Oswald"/>
            </a:endParaRPr>
          </a:p>
          <a:p>
            <a:pPr indent="0" lvl="0" marL="0" rtl="0" algn="r">
              <a:lnSpc>
                <a:spcPct val="150000"/>
              </a:lnSpc>
              <a:spcBef>
                <a:spcPts val="0"/>
              </a:spcBef>
              <a:spcAft>
                <a:spcPts val="0"/>
              </a:spcAft>
              <a:buClr>
                <a:schemeClr val="dk1"/>
              </a:buClr>
              <a:buSzPts val="1100"/>
              <a:buFont typeface="Arial"/>
              <a:buNone/>
            </a:pPr>
            <a:r>
              <a:rPr lang="en-GB" sz="1100">
                <a:solidFill>
                  <a:schemeClr val="dk1"/>
                </a:solidFill>
                <a:latin typeface="Oswald"/>
                <a:ea typeface="Oswald"/>
                <a:cs typeface="Oswald"/>
                <a:sym typeface="Oswald"/>
              </a:rPr>
              <a:t>Educational Philosophy and Theory. Volume 48 - Issue 11</a:t>
            </a:r>
            <a:endParaRPr i="1" sz="1800">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p:nvPr/>
        </p:nvSpPr>
        <p:spPr>
          <a:xfrm>
            <a:off x="4293050" y="175750"/>
            <a:ext cx="2130300" cy="21129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405" name="Google Shape;405;p45"/>
          <p:cNvSpPr/>
          <p:nvPr/>
        </p:nvSpPr>
        <p:spPr>
          <a:xfrm>
            <a:off x="6434453" y="175786"/>
            <a:ext cx="2130300" cy="2112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406" name="Google Shape;406;p45"/>
          <p:cNvSpPr/>
          <p:nvPr/>
        </p:nvSpPr>
        <p:spPr>
          <a:xfrm>
            <a:off x="4293052" y="2323313"/>
            <a:ext cx="2130300" cy="2124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407" name="Google Shape;407;p45"/>
          <p:cNvSpPr/>
          <p:nvPr/>
        </p:nvSpPr>
        <p:spPr>
          <a:xfrm>
            <a:off x="6434453" y="2323349"/>
            <a:ext cx="2130300" cy="21243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408" name="Google Shape;408;p45"/>
          <p:cNvSpPr/>
          <p:nvPr/>
        </p:nvSpPr>
        <p:spPr>
          <a:xfrm rot="-5400000">
            <a:off x="-295899" y="2121197"/>
            <a:ext cx="3641984" cy="375347"/>
          </a:xfrm>
          <a:prstGeom prst="rect">
            <a:avLst/>
          </a:prstGeom>
        </p:spPr>
        <p:txBody>
          <a:bodyPr>
            <a:prstTxWarp prst="textPlain"/>
          </a:bodyPr>
          <a:lstStyle/>
          <a:p>
            <a:pPr lvl="0" algn="ctr"/>
            <a:r>
              <a:rPr b="0" i="0">
                <a:ln>
                  <a:noFill/>
                </a:ln>
                <a:solidFill>
                  <a:srgbClr val="0072CF"/>
                </a:solidFill>
                <a:latin typeface="EB Garamond"/>
              </a:rPr>
              <a:t>Conflict and Peace</a:t>
            </a:r>
          </a:p>
        </p:txBody>
      </p:sp>
      <p:sp>
        <p:nvSpPr>
          <p:cNvPr id="409" name="Google Shape;409;p45"/>
          <p:cNvSpPr/>
          <p:nvPr/>
        </p:nvSpPr>
        <p:spPr>
          <a:xfrm rot="-5400000">
            <a:off x="461577" y="2052864"/>
            <a:ext cx="3421446" cy="512025"/>
          </a:xfrm>
          <a:prstGeom prst="rect">
            <a:avLst/>
          </a:prstGeom>
        </p:spPr>
        <p:txBody>
          <a:bodyPr>
            <a:prstTxWarp prst="textPlain"/>
          </a:bodyPr>
          <a:lstStyle/>
          <a:p>
            <a:pPr lvl="0" algn="ctr"/>
            <a:r>
              <a:rPr b="0" i="0">
                <a:ln>
                  <a:noFill/>
                </a:ln>
                <a:solidFill>
                  <a:srgbClr val="0072CF"/>
                </a:solidFill>
                <a:latin typeface="EB Garamond"/>
              </a:rPr>
              <a:t>Literacy Window</a:t>
            </a:r>
          </a:p>
        </p:txBody>
      </p:sp>
      <p:sp>
        <p:nvSpPr>
          <p:cNvPr id="410" name="Google Shape;410;p45"/>
          <p:cNvSpPr/>
          <p:nvPr/>
        </p:nvSpPr>
        <p:spPr>
          <a:xfrm>
            <a:off x="4643250" y="632950"/>
            <a:ext cx="3500700" cy="3500700"/>
          </a:xfrm>
          <a:prstGeom prst="ellipse">
            <a:avLst/>
          </a:prstGeom>
          <a:noFill/>
          <a:ln cap="flat" cmpd="sng" w="38100">
            <a:solidFill>
              <a:srgbClr val="B4D1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5428425" y="29123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PEACEKEEPER</a:t>
            </a:r>
            <a:endParaRPr sz="1000">
              <a:solidFill>
                <a:schemeClr val="accent6"/>
              </a:solidFill>
              <a:latin typeface="Oswald Light"/>
              <a:ea typeface="Oswald Light"/>
              <a:cs typeface="Oswald Light"/>
              <a:sym typeface="Oswald Light"/>
            </a:endParaRPr>
          </a:p>
        </p:txBody>
      </p:sp>
      <p:sp>
        <p:nvSpPr>
          <p:cNvPr id="412" name="Google Shape;412;p45"/>
          <p:cNvSpPr/>
          <p:nvPr/>
        </p:nvSpPr>
        <p:spPr>
          <a:xfrm>
            <a:off x="6551170" y="29123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FACILITATOR</a:t>
            </a:r>
            <a:endParaRPr sz="1000">
              <a:solidFill>
                <a:schemeClr val="accent6"/>
              </a:solidFill>
              <a:latin typeface="Oswald Light"/>
              <a:ea typeface="Oswald Light"/>
              <a:cs typeface="Oswald Light"/>
              <a:sym typeface="Oswald Light"/>
            </a:endParaRPr>
          </a:p>
        </p:txBody>
      </p:sp>
      <p:sp>
        <p:nvSpPr>
          <p:cNvPr id="413" name="Google Shape;413;p45"/>
          <p:cNvSpPr/>
          <p:nvPr/>
        </p:nvSpPr>
        <p:spPr>
          <a:xfrm>
            <a:off x="5428425" y="14959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WARRIOR</a:t>
            </a:r>
            <a:endParaRPr sz="1000">
              <a:solidFill>
                <a:schemeClr val="accent6"/>
              </a:solidFill>
              <a:latin typeface="Oswald Light"/>
              <a:ea typeface="Oswald Light"/>
              <a:cs typeface="Oswald Light"/>
              <a:sym typeface="Oswald Light"/>
            </a:endParaRPr>
          </a:p>
        </p:txBody>
      </p:sp>
      <p:sp>
        <p:nvSpPr>
          <p:cNvPr id="414" name="Google Shape;414;p45"/>
          <p:cNvSpPr/>
          <p:nvPr/>
        </p:nvSpPr>
        <p:spPr>
          <a:xfrm>
            <a:off x="6551170" y="14959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PEACEMAKER</a:t>
            </a:r>
            <a:endParaRPr sz="1000">
              <a:solidFill>
                <a:schemeClr val="accent6"/>
              </a:solidFill>
              <a:latin typeface="Oswald Light"/>
              <a:ea typeface="Oswald Light"/>
              <a:cs typeface="Oswald Light"/>
              <a:sym typeface="Oswald Light"/>
            </a:endParaRPr>
          </a:p>
        </p:txBody>
      </p:sp>
      <p:sp>
        <p:nvSpPr>
          <p:cNvPr id="415" name="Google Shape;415;p45"/>
          <p:cNvSpPr/>
          <p:nvPr/>
        </p:nvSpPr>
        <p:spPr>
          <a:xfrm>
            <a:off x="4497950" y="30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DICTATOR</a:t>
            </a:r>
            <a:endParaRPr sz="1000">
              <a:solidFill>
                <a:schemeClr val="accent6"/>
              </a:solidFill>
              <a:latin typeface="Oswald Light"/>
              <a:ea typeface="Oswald Light"/>
              <a:cs typeface="Oswald Light"/>
              <a:sym typeface="Oswald Light"/>
            </a:endParaRPr>
          </a:p>
        </p:txBody>
      </p:sp>
      <p:sp>
        <p:nvSpPr>
          <p:cNvPr id="416" name="Google Shape;416;p45"/>
          <p:cNvSpPr/>
          <p:nvPr/>
        </p:nvSpPr>
        <p:spPr>
          <a:xfrm>
            <a:off x="7552250" y="30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SAVIOUR</a:t>
            </a:r>
            <a:endParaRPr sz="1000">
              <a:solidFill>
                <a:schemeClr val="accent6"/>
              </a:solidFill>
              <a:latin typeface="Oswald Light"/>
              <a:ea typeface="Oswald Light"/>
              <a:cs typeface="Oswald Light"/>
              <a:sym typeface="Oswald Light"/>
            </a:endParaRPr>
          </a:p>
        </p:txBody>
      </p:sp>
      <p:sp>
        <p:nvSpPr>
          <p:cNvPr id="417" name="Google Shape;417;p45"/>
          <p:cNvSpPr/>
          <p:nvPr/>
        </p:nvSpPr>
        <p:spPr>
          <a:xfrm>
            <a:off x="7552250" y="411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SERVANT</a:t>
            </a:r>
            <a:endParaRPr sz="1000">
              <a:solidFill>
                <a:schemeClr val="accent6"/>
              </a:solidFill>
              <a:latin typeface="Oswald Light"/>
              <a:ea typeface="Oswald Light"/>
              <a:cs typeface="Oswald Light"/>
              <a:sym typeface="Oswald Light"/>
            </a:endParaRPr>
          </a:p>
        </p:txBody>
      </p:sp>
      <p:sp>
        <p:nvSpPr>
          <p:cNvPr id="418" name="Google Shape;418;p45"/>
          <p:cNvSpPr/>
          <p:nvPr/>
        </p:nvSpPr>
        <p:spPr>
          <a:xfrm>
            <a:off x="4497950" y="411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BYSTANDER</a:t>
            </a:r>
            <a:endParaRPr sz="1000">
              <a:solidFill>
                <a:schemeClr val="accent6"/>
              </a:solidFill>
              <a:latin typeface="Oswald Light"/>
              <a:ea typeface="Oswald Light"/>
              <a:cs typeface="Oswald Light"/>
              <a:sym typeface="Oswald Light"/>
            </a:endParaRPr>
          </a:p>
        </p:txBody>
      </p:sp>
      <p:cxnSp>
        <p:nvCxnSpPr>
          <p:cNvPr id="419" name="Google Shape;419;p45"/>
          <p:cNvCxnSpPr>
            <a:stCxn id="418" idx="0"/>
            <a:endCxn id="411" idx="2"/>
          </p:cNvCxnSpPr>
          <p:nvPr/>
        </p:nvCxnSpPr>
        <p:spPr>
          <a:xfrm flipH="1" rot="10800000">
            <a:off x="4901750" y="3121763"/>
            <a:ext cx="930600" cy="991800"/>
          </a:xfrm>
          <a:prstGeom prst="straightConnector1">
            <a:avLst/>
          </a:prstGeom>
          <a:noFill/>
          <a:ln cap="flat" cmpd="sng" w="38100">
            <a:solidFill>
              <a:srgbClr val="A2C4C9"/>
            </a:solidFill>
            <a:prstDash val="solid"/>
            <a:round/>
            <a:headEnd len="med" w="med" type="triangle"/>
            <a:tailEnd len="med" w="med" type="triangle"/>
          </a:ln>
        </p:spPr>
      </p:cxnSp>
      <p:sp>
        <p:nvSpPr>
          <p:cNvPr id="420" name="Google Shape;420;p45"/>
          <p:cNvSpPr/>
          <p:nvPr/>
        </p:nvSpPr>
        <p:spPr>
          <a:xfrm>
            <a:off x="4446200" y="3408875"/>
            <a:ext cx="1720500" cy="4176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Avoidance</a:t>
            </a:r>
            <a:endParaRPr sz="2000">
              <a:solidFill>
                <a:srgbClr val="0C343D"/>
              </a:solidFill>
              <a:latin typeface="Oswald"/>
              <a:ea typeface="Oswald"/>
              <a:cs typeface="Oswald"/>
              <a:sym typeface="Oswald"/>
            </a:endParaRPr>
          </a:p>
        </p:txBody>
      </p:sp>
      <p:cxnSp>
        <p:nvCxnSpPr>
          <p:cNvPr id="421" name="Google Shape;421;p45"/>
          <p:cNvCxnSpPr>
            <a:stCxn id="414" idx="0"/>
            <a:endCxn id="416" idx="2"/>
          </p:cNvCxnSpPr>
          <p:nvPr/>
        </p:nvCxnSpPr>
        <p:spPr>
          <a:xfrm flipH="1" rot="10800000">
            <a:off x="6954970" y="512863"/>
            <a:ext cx="1001100" cy="983100"/>
          </a:xfrm>
          <a:prstGeom prst="straightConnector1">
            <a:avLst/>
          </a:prstGeom>
          <a:noFill/>
          <a:ln cap="flat" cmpd="sng" w="38100">
            <a:solidFill>
              <a:srgbClr val="A2C4C9"/>
            </a:solidFill>
            <a:prstDash val="solid"/>
            <a:round/>
            <a:headEnd len="med" w="med" type="triangle"/>
            <a:tailEnd len="med" w="med" type="triangle"/>
          </a:ln>
        </p:spPr>
      </p:cxnSp>
      <p:sp>
        <p:nvSpPr>
          <p:cNvPr id="422" name="Google Shape;422;p45"/>
          <p:cNvSpPr/>
          <p:nvPr/>
        </p:nvSpPr>
        <p:spPr>
          <a:xfrm>
            <a:off x="6682475" y="795675"/>
            <a:ext cx="1720500" cy="4176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Collaboration</a:t>
            </a:r>
            <a:endParaRPr sz="2000">
              <a:solidFill>
                <a:srgbClr val="0C343D"/>
              </a:solidFill>
              <a:latin typeface="Oswald"/>
              <a:ea typeface="Oswald"/>
              <a:cs typeface="Oswald"/>
              <a:sym typeface="Oswald"/>
            </a:endParaRPr>
          </a:p>
        </p:txBody>
      </p:sp>
      <p:cxnSp>
        <p:nvCxnSpPr>
          <p:cNvPr id="423" name="Google Shape;423;p45"/>
          <p:cNvCxnSpPr>
            <a:stCxn id="413" idx="0"/>
            <a:endCxn id="415" idx="2"/>
          </p:cNvCxnSpPr>
          <p:nvPr/>
        </p:nvCxnSpPr>
        <p:spPr>
          <a:xfrm rot="10800000">
            <a:off x="4901625" y="512863"/>
            <a:ext cx="930600" cy="983100"/>
          </a:xfrm>
          <a:prstGeom prst="straightConnector1">
            <a:avLst/>
          </a:prstGeom>
          <a:noFill/>
          <a:ln cap="flat" cmpd="sng" w="38100">
            <a:solidFill>
              <a:srgbClr val="A2C4C9"/>
            </a:solidFill>
            <a:prstDash val="solid"/>
            <a:round/>
            <a:headEnd len="med" w="med" type="triangle"/>
            <a:tailEnd len="med" w="med" type="triangle"/>
          </a:ln>
        </p:spPr>
      </p:cxnSp>
      <p:sp>
        <p:nvSpPr>
          <p:cNvPr id="424" name="Google Shape;424;p45"/>
          <p:cNvSpPr/>
          <p:nvPr/>
        </p:nvSpPr>
        <p:spPr>
          <a:xfrm>
            <a:off x="4497950" y="795675"/>
            <a:ext cx="1720500" cy="4176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Competition</a:t>
            </a:r>
            <a:endParaRPr sz="2000">
              <a:solidFill>
                <a:srgbClr val="0C343D"/>
              </a:solidFill>
              <a:latin typeface="Oswald"/>
              <a:ea typeface="Oswald"/>
              <a:cs typeface="Oswald"/>
              <a:sym typeface="Oswald"/>
            </a:endParaRPr>
          </a:p>
        </p:txBody>
      </p:sp>
      <p:cxnSp>
        <p:nvCxnSpPr>
          <p:cNvPr id="425" name="Google Shape;425;p45"/>
          <p:cNvCxnSpPr>
            <a:stCxn id="417" idx="0"/>
            <a:endCxn id="412" idx="2"/>
          </p:cNvCxnSpPr>
          <p:nvPr/>
        </p:nvCxnSpPr>
        <p:spPr>
          <a:xfrm rot="10800000">
            <a:off x="6954950" y="3121763"/>
            <a:ext cx="1001100" cy="991800"/>
          </a:xfrm>
          <a:prstGeom prst="straightConnector1">
            <a:avLst/>
          </a:prstGeom>
          <a:noFill/>
          <a:ln cap="flat" cmpd="sng" w="38100">
            <a:solidFill>
              <a:srgbClr val="A2C4C9"/>
            </a:solidFill>
            <a:prstDash val="solid"/>
            <a:round/>
            <a:headEnd len="med" w="med" type="triangle"/>
            <a:tailEnd len="med" w="med" type="triangle"/>
          </a:ln>
        </p:spPr>
      </p:cxnSp>
      <p:sp>
        <p:nvSpPr>
          <p:cNvPr id="426" name="Google Shape;426;p45"/>
          <p:cNvSpPr/>
          <p:nvPr/>
        </p:nvSpPr>
        <p:spPr>
          <a:xfrm>
            <a:off x="6786000" y="3408875"/>
            <a:ext cx="1720500" cy="4176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Accommodation</a:t>
            </a:r>
            <a:endParaRPr sz="2000">
              <a:solidFill>
                <a:srgbClr val="0C343D"/>
              </a:solidFill>
              <a:latin typeface="Oswald"/>
              <a:ea typeface="Oswald"/>
              <a:cs typeface="Oswald"/>
              <a:sym typeface="Oswald"/>
            </a:endParaRPr>
          </a:p>
        </p:txBody>
      </p:sp>
      <p:sp>
        <p:nvSpPr>
          <p:cNvPr id="427" name="Google Shape;427;p45"/>
          <p:cNvSpPr/>
          <p:nvPr/>
        </p:nvSpPr>
        <p:spPr>
          <a:xfrm>
            <a:off x="5893050" y="1808325"/>
            <a:ext cx="1001100" cy="10011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5989802" y="2037988"/>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Oswald Light"/>
                <a:ea typeface="Oswald Light"/>
                <a:cs typeface="Oswald Light"/>
                <a:sym typeface="Oswald Light"/>
              </a:rPr>
              <a:t>WISDOM</a:t>
            </a:r>
            <a:endParaRPr sz="1500">
              <a:solidFill>
                <a:schemeClr val="lt1"/>
              </a:solidFill>
              <a:latin typeface="Oswald Light"/>
              <a:ea typeface="Oswald Light"/>
              <a:cs typeface="Oswald Light"/>
              <a:sym typeface="Oswald Light"/>
            </a:endParaRPr>
          </a:p>
        </p:txBody>
      </p:sp>
      <p:sp>
        <p:nvSpPr>
          <p:cNvPr id="429" name="Google Shape;429;p45"/>
          <p:cNvSpPr/>
          <p:nvPr/>
        </p:nvSpPr>
        <p:spPr>
          <a:xfrm>
            <a:off x="5989700" y="2323350"/>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accent6"/>
                </a:solidFill>
                <a:latin typeface="Oswald Light"/>
                <a:ea typeface="Oswald Light"/>
                <a:cs typeface="Oswald Light"/>
                <a:sym typeface="Oswald Light"/>
              </a:rPr>
              <a:t>PEACEBUILDER</a:t>
            </a:r>
            <a:endParaRPr sz="900">
              <a:solidFill>
                <a:schemeClr val="accent6"/>
              </a:solidFill>
              <a:latin typeface="Oswald Light"/>
              <a:ea typeface="Oswald Light"/>
              <a:cs typeface="Oswald Light"/>
              <a:sym typeface="Oswald Light"/>
            </a:endParaRPr>
          </a:p>
        </p:txBody>
      </p:sp>
      <p:sp>
        <p:nvSpPr>
          <p:cNvPr id="430" name="Google Shape;430;p45"/>
          <p:cNvSpPr/>
          <p:nvPr/>
        </p:nvSpPr>
        <p:spPr>
          <a:xfrm rot="-5400000">
            <a:off x="-1200756" y="2051302"/>
            <a:ext cx="4459942" cy="515131"/>
          </a:xfrm>
          <a:prstGeom prst="rect">
            <a:avLst/>
          </a:prstGeom>
        </p:spPr>
        <p:txBody>
          <a:bodyPr>
            <a:prstTxWarp prst="textPlain"/>
          </a:bodyPr>
          <a:lstStyle/>
          <a:p>
            <a:pPr lvl="0" algn="ctr"/>
            <a:r>
              <a:rPr b="0" i="0">
                <a:ln>
                  <a:noFill/>
                </a:ln>
                <a:solidFill>
                  <a:srgbClr val="0072CF"/>
                </a:solidFill>
                <a:latin typeface="EB Garamond"/>
              </a:rPr>
              <a:t>The Cremin/Leighton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p:nvPr/>
        </p:nvSpPr>
        <p:spPr>
          <a:xfrm>
            <a:off x="1427821" y="2570564"/>
            <a:ext cx="1051288" cy="320390"/>
          </a:xfrm>
          <a:prstGeom prst="rect">
            <a:avLst/>
          </a:prstGeom>
        </p:spPr>
        <p:txBody>
          <a:bodyPr>
            <a:prstTxWarp prst="textPlain"/>
          </a:bodyPr>
          <a:lstStyle/>
          <a:p>
            <a:pPr lvl="0" algn="ctr"/>
            <a:r>
              <a:rPr b="1" i="0">
                <a:ln>
                  <a:noFill/>
                </a:ln>
                <a:solidFill>
                  <a:srgbClr val="FFFFFF"/>
                </a:solidFill>
                <a:latin typeface="PT Sans Narrow"/>
              </a:rPr>
              <a:t>Transition</a:t>
            </a:r>
          </a:p>
        </p:txBody>
      </p:sp>
      <p:pic>
        <p:nvPicPr>
          <p:cNvPr id="436" name="Google Shape;436;p46"/>
          <p:cNvPicPr preferRelativeResize="0"/>
          <p:nvPr/>
        </p:nvPicPr>
        <p:blipFill>
          <a:blip r:embed="rId3">
            <a:alphaModFix/>
          </a:blip>
          <a:stretch>
            <a:fillRect/>
          </a:stretch>
        </p:blipFill>
        <p:spPr>
          <a:xfrm>
            <a:off x="1427835" y="1496713"/>
            <a:ext cx="6360090" cy="24680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p:nvPr/>
        </p:nvSpPr>
        <p:spPr>
          <a:xfrm>
            <a:off x="440375" y="180432"/>
            <a:ext cx="5034015" cy="517784"/>
          </a:xfrm>
          <a:prstGeom prst="rect">
            <a:avLst/>
          </a:prstGeom>
        </p:spPr>
        <p:txBody>
          <a:bodyPr>
            <a:prstTxWarp prst="textPlain"/>
          </a:bodyPr>
          <a:lstStyle/>
          <a:p>
            <a:pPr lvl="0" algn="ctr"/>
            <a:r>
              <a:rPr b="0" i="0">
                <a:ln>
                  <a:noFill/>
                </a:ln>
                <a:solidFill>
                  <a:srgbClr val="FFFFFF"/>
                </a:solidFill>
                <a:latin typeface="EB Garamond"/>
              </a:rPr>
              <a:t>The Peace Process:</a:t>
            </a:r>
          </a:p>
        </p:txBody>
      </p:sp>
      <p:pic>
        <p:nvPicPr>
          <p:cNvPr id="442" name="Google Shape;442;p47"/>
          <p:cNvPicPr preferRelativeResize="0"/>
          <p:nvPr/>
        </p:nvPicPr>
        <p:blipFill>
          <a:blip r:embed="rId3">
            <a:alphaModFix/>
          </a:blip>
          <a:stretch>
            <a:fillRect/>
          </a:stretch>
        </p:blipFill>
        <p:spPr>
          <a:xfrm>
            <a:off x="277850" y="1363326"/>
            <a:ext cx="4375998" cy="3014475"/>
          </a:xfrm>
          <a:prstGeom prst="rect">
            <a:avLst/>
          </a:prstGeom>
          <a:noFill/>
          <a:ln>
            <a:noFill/>
          </a:ln>
        </p:spPr>
      </p:pic>
      <p:pic>
        <p:nvPicPr>
          <p:cNvPr id="443" name="Google Shape;443;p47"/>
          <p:cNvPicPr preferRelativeResize="0"/>
          <p:nvPr/>
        </p:nvPicPr>
        <p:blipFill>
          <a:blip r:embed="rId4">
            <a:alphaModFix/>
          </a:blip>
          <a:stretch>
            <a:fillRect/>
          </a:stretch>
        </p:blipFill>
        <p:spPr>
          <a:xfrm>
            <a:off x="4735775" y="1764894"/>
            <a:ext cx="4280224" cy="2211337"/>
          </a:xfrm>
          <a:prstGeom prst="rect">
            <a:avLst/>
          </a:prstGeom>
          <a:noFill/>
          <a:ln>
            <a:noFill/>
          </a:ln>
        </p:spPr>
      </p:pic>
      <p:sp>
        <p:nvSpPr>
          <p:cNvPr id="444" name="Google Shape;444;p47"/>
          <p:cNvSpPr/>
          <p:nvPr/>
        </p:nvSpPr>
        <p:spPr>
          <a:xfrm>
            <a:off x="5936300" y="66178"/>
            <a:ext cx="2674204" cy="457974"/>
          </a:xfrm>
          <a:prstGeom prst="rect">
            <a:avLst/>
          </a:prstGeom>
        </p:spPr>
        <p:txBody>
          <a:bodyPr>
            <a:prstTxWarp prst="textPlain"/>
          </a:bodyPr>
          <a:lstStyle/>
          <a:p>
            <a:pPr lvl="0" algn="ctr"/>
            <a:r>
              <a:rPr b="0" i="0">
                <a:ln>
                  <a:noFill/>
                </a:ln>
                <a:solidFill>
                  <a:srgbClr val="FFFFFF"/>
                </a:solidFill>
                <a:latin typeface="EB Garamond"/>
              </a:rPr>
              <a:t>Simple Systems</a:t>
            </a:r>
          </a:p>
        </p:txBody>
      </p:sp>
      <p:sp>
        <p:nvSpPr>
          <p:cNvPr id="445" name="Google Shape;445;p47"/>
          <p:cNvSpPr/>
          <p:nvPr/>
        </p:nvSpPr>
        <p:spPr>
          <a:xfrm>
            <a:off x="5936300" y="447178"/>
            <a:ext cx="2535891" cy="336773"/>
          </a:xfrm>
          <a:prstGeom prst="rect">
            <a:avLst/>
          </a:prstGeom>
        </p:spPr>
        <p:txBody>
          <a:bodyPr>
            <a:prstTxWarp prst="textPlain"/>
          </a:bodyPr>
          <a:lstStyle/>
          <a:p>
            <a:pPr lvl="0" algn="ctr"/>
            <a:r>
              <a:rPr b="0" i="0">
                <a:ln>
                  <a:noFill/>
                </a:ln>
                <a:solidFill>
                  <a:srgbClr val="FFFFFF"/>
                </a:solidFill>
                <a:latin typeface="EB Garamond"/>
              </a:rPr>
              <a:t>with Feedback</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p:nvPr/>
        </p:nvSpPr>
        <p:spPr>
          <a:xfrm>
            <a:off x="1020050" y="113707"/>
            <a:ext cx="7190731" cy="716268"/>
          </a:xfrm>
          <a:prstGeom prst="rect">
            <a:avLst/>
          </a:prstGeom>
        </p:spPr>
        <p:txBody>
          <a:bodyPr>
            <a:prstTxWarp prst="textPlain"/>
          </a:bodyPr>
          <a:lstStyle/>
          <a:p>
            <a:pPr lvl="0" algn="ctr"/>
            <a:r>
              <a:rPr b="0" i="0">
                <a:ln>
                  <a:noFill/>
                </a:ln>
                <a:solidFill>
                  <a:srgbClr val="FFFFFF"/>
                </a:solidFill>
                <a:latin typeface="EB Garamond"/>
              </a:rPr>
              <a:t>The Five Stages of Change</a:t>
            </a:r>
          </a:p>
        </p:txBody>
      </p:sp>
      <p:sp>
        <p:nvSpPr>
          <p:cNvPr id="451" name="Google Shape;451;p48"/>
          <p:cNvSpPr/>
          <p:nvPr/>
        </p:nvSpPr>
        <p:spPr>
          <a:xfrm>
            <a:off x="2905950" y="1187039"/>
            <a:ext cx="3332100" cy="3332100"/>
          </a:xfrm>
          <a:prstGeom prst="ellipse">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4181250" y="127651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5358750" y="209431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4944450" y="3415685"/>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3496266" y="343367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3028216" y="2094295"/>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p:nvPr/>
        </p:nvSpPr>
        <p:spPr>
          <a:xfrm>
            <a:off x="1655238" y="136432"/>
            <a:ext cx="6268787" cy="716268"/>
          </a:xfrm>
          <a:prstGeom prst="rect">
            <a:avLst/>
          </a:prstGeom>
        </p:spPr>
        <p:txBody>
          <a:bodyPr>
            <a:prstTxWarp prst="textPlain"/>
          </a:bodyPr>
          <a:lstStyle/>
          <a:p>
            <a:pPr lvl="0" algn="ctr"/>
            <a:r>
              <a:rPr b="0" i="0">
                <a:ln>
                  <a:noFill/>
                </a:ln>
                <a:solidFill>
                  <a:srgbClr val="FFFFFF"/>
                </a:solidFill>
                <a:latin typeface="EB Garamond"/>
              </a:rPr>
              <a:t>The Process of Change</a:t>
            </a:r>
          </a:p>
        </p:txBody>
      </p:sp>
      <p:sp>
        <p:nvSpPr>
          <p:cNvPr id="462" name="Google Shape;462;p49"/>
          <p:cNvSpPr/>
          <p:nvPr/>
        </p:nvSpPr>
        <p:spPr>
          <a:xfrm>
            <a:off x="2863238" y="1232014"/>
            <a:ext cx="3332100" cy="3332100"/>
          </a:xfrm>
          <a:prstGeom prst="ellipse">
            <a:avLst/>
          </a:prstGeom>
          <a:noFill/>
          <a:ln cap="flat" cmpd="sng" w="1524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4138538" y="1321485"/>
            <a:ext cx="763200" cy="763200"/>
          </a:xfrm>
          <a:prstGeom prst="ellipse">
            <a:avLst/>
          </a:prstGeom>
          <a:solidFill>
            <a:srgbClr val="9900F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464" name="Google Shape;464;p49"/>
          <p:cNvSpPr/>
          <p:nvPr/>
        </p:nvSpPr>
        <p:spPr>
          <a:xfrm>
            <a:off x="5316038" y="2139285"/>
            <a:ext cx="763200" cy="763200"/>
          </a:xfrm>
          <a:prstGeom prst="ellipse">
            <a:avLst/>
          </a:prstGeom>
          <a:solidFill>
            <a:srgbClr val="FF00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4901738" y="3460660"/>
            <a:ext cx="763200" cy="763200"/>
          </a:xfrm>
          <a:prstGeom prst="ellipse">
            <a:avLst/>
          </a:prstGeom>
          <a:solidFill>
            <a:srgbClr val="3C78D8"/>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3453553" y="3478645"/>
            <a:ext cx="763200" cy="763200"/>
          </a:xfrm>
          <a:prstGeom prst="ellipse">
            <a:avLst/>
          </a:prstGeom>
          <a:solidFill>
            <a:srgbClr val="FF99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2985503" y="2139270"/>
            <a:ext cx="763200" cy="763200"/>
          </a:xfrm>
          <a:prstGeom prst="ellipse">
            <a:avLst/>
          </a:prstGeom>
          <a:solidFill>
            <a:srgbClr val="6AA84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3794888" y="852700"/>
            <a:ext cx="1450524" cy="491126"/>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Purpose</a:t>
            </a:r>
          </a:p>
        </p:txBody>
      </p:sp>
      <p:sp>
        <p:nvSpPr>
          <p:cNvPr id="469" name="Google Shape;469;p49"/>
          <p:cNvSpPr/>
          <p:nvPr/>
        </p:nvSpPr>
        <p:spPr>
          <a:xfrm>
            <a:off x="6307200" y="2298422"/>
            <a:ext cx="1874073"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Understand</a:t>
            </a:r>
          </a:p>
        </p:txBody>
      </p:sp>
      <p:sp>
        <p:nvSpPr>
          <p:cNvPr id="470" name="Google Shape;470;p49"/>
          <p:cNvSpPr/>
          <p:nvPr/>
        </p:nvSpPr>
        <p:spPr>
          <a:xfrm>
            <a:off x="6079245" y="3660100"/>
            <a:ext cx="894553" cy="400306"/>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Plan</a:t>
            </a:r>
          </a:p>
        </p:txBody>
      </p:sp>
      <p:sp>
        <p:nvSpPr>
          <p:cNvPr id="471" name="Google Shape;471;p49"/>
          <p:cNvSpPr/>
          <p:nvPr/>
        </p:nvSpPr>
        <p:spPr>
          <a:xfrm>
            <a:off x="2216972" y="3662804"/>
            <a:ext cx="646276" cy="491124"/>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Act</a:t>
            </a:r>
          </a:p>
        </p:txBody>
      </p:sp>
      <p:sp>
        <p:nvSpPr>
          <p:cNvPr id="472" name="Google Shape;472;p49"/>
          <p:cNvSpPr/>
          <p:nvPr/>
        </p:nvSpPr>
        <p:spPr>
          <a:xfrm>
            <a:off x="1299650" y="2253013"/>
            <a:ext cx="1300849" cy="49112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Evaluate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p:nvPr/>
        </p:nvSpPr>
        <p:spPr>
          <a:xfrm>
            <a:off x="295774" y="129275"/>
            <a:ext cx="8653305" cy="715549"/>
          </a:xfrm>
          <a:prstGeom prst="rect">
            <a:avLst/>
          </a:prstGeom>
        </p:spPr>
        <p:txBody>
          <a:bodyPr>
            <a:prstTxWarp prst="textPlain"/>
          </a:bodyPr>
          <a:lstStyle/>
          <a:p>
            <a:pPr lvl="0" algn="ctr"/>
            <a:r>
              <a:rPr b="0" i="0">
                <a:ln>
                  <a:noFill/>
                </a:ln>
                <a:solidFill>
                  <a:srgbClr val="FFFFFF"/>
                </a:solidFill>
                <a:latin typeface="EB Garamond"/>
              </a:rPr>
              <a:t>Changing the narrative - The Hero's Journey</a:t>
            </a:r>
          </a:p>
        </p:txBody>
      </p:sp>
      <p:sp>
        <p:nvSpPr>
          <p:cNvPr id="478" name="Google Shape;478;p50"/>
          <p:cNvSpPr/>
          <p:nvPr/>
        </p:nvSpPr>
        <p:spPr>
          <a:xfrm>
            <a:off x="2863238" y="1232014"/>
            <a:ext cx="3332100" cy="3332100"/>
          </a:xfrm>
          <a:prstGeom prst="ellipse">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0"/>
          <p:cNvSpPr/>
          <p:nvPr/>
        </p:nvSpPr>
        <p:spPr>
          <a:xfrm>
            <a:off x="4138538" y="1321485"/>
            <a:ext cx="763200" cy="763200"/>
          </a:xfrm>
          <a:prstGeom prst="ellipse">
            <a:avLst/>
          </a:prstGeom>
          <a:solidFill>
            <a:srgbClr val="9900F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480" name="Google Shape;480;p50"/>
          <p:cNvSpPr/>
          <p:nvPr/>
        </p:nvSpPr>
        <p:spPr>
          <a:xfrm>
            <a:off x="5316038" y="2139285"/>
            <a:ext cx="763200" cy="763200"/>
          </a:xfrm>
          <a:prstGeom prst="ellipse">
            <a:avLst/>
          </a:prstGeom>
          <a:solidFill>
            <a:srgbClr val="FF00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0"/>
          <p:cNvSpPr/>
          <p:nvPr/>
        </p:nvSpPr>
        <p:spPr>
          <a:xfrm>
            <a:off x="4901738" y="3460660"/>
            <a:ext cx="763200" cy="763200"/>
          </a:xfrm>
          <a:prstGeom prst="ellipse">
            <a:avLst/>
          </a:prstGeom>
          <a:solidFill>
            <a:srgbClr val="3C78D8"/>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p:nvPr/>
        </p:nvSpPr>
        <p:spPr>
          <a:xfrm>
            <a:off x="3453553" y="3478645"/>
            <a:ext cx="763200" cy="763200"/>
          </a:xfrm>
          <a:prstGeom prst="ellipse">
            <a:avLst/>
          </a:prstGeom>
          <a:solidFill>
            <a:srgbClr val="FF99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2985503" y="2139270"/>
            <a:ext cx="763200" cy="763200"/>
          </a:xfrm>
          <a:prstGeom prst="ellipse">
            <a:avLst/>
          </a:prstGeom>
          <a:solidFill>
            <a:srgbClr val="6AA84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2846150" y="999338"/>
            <a:ext cx="3451716"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Call to Adventure</a:t>
            </a:r>
          </a:p>
        </p:txBody>
      </p:sp>
      <p:sp>
        <p:nvSpPr>
          <p:cNvPr id="485" name="Google Shape;485;p50"/>
          <p:cNvSpPr/>
          <p:nvPr/>
        </p:nvSpPr>
        <p:spPr>
          <a:xfrm>
            <a:off x="6079237" y="2117266"/>
            <a:ext cx="1847487" cy="471997"/>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Acceptance</a:t>
            </a:r>
          </a:p>
        </p:txBody>
      </p:sp>
      <p:sp>
        <p:nvSpPr>
          <p:cNvPr id="486" name="Google Shape;486;p50"/>
          <p:cNvSpPr/>
          <p:nvPr/>
        </p:nvSpPr>
        <p:spPr>
          <a:xfrm>
            <a:off x="5664937" y="3431484"/>
            <a:ext cx="2016488" cy="506137"/>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Crossing the</a:t>
            </a:r>
          </a:p>
        </p:txBody>
      </p:sp>
      <p:sp>
        <p:nvSpPr>
          <p:cNvPr id="487" name="Google Shape;487;p50"/>
          <p:cNvSpPr/>
          <p:nvPr/>
        </p:nvSpPr>
        <p:spPr>
          <a:xfrm>
            <a:off x="2058012" y="3498569"/>
            <a:ext cx="1395538"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Path</a:t>
            </a:r>
          </a:p>
        </p:txBody>
      </p:sp>
      <p:sp>
        <p:nvSpPr>
          <p:cNvPr id="488" name="Google Shape;488;p50"/>
          <p:cNvSpPr/>
          <p:nvPr/>
        </p:nvSpPr>
        <p:spPr>
          <a:xfrm>
            <a:off x="6079237" y="2498266"/>
            <a:ext cx="1615324" cy="40371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of the Call</a:t>
            </a:r>
          </a:p>
        </p:txBody>
      </p:sp>
      <p:sp>
        <p:nvSpPr>
          <p:cNvPr id="489" name="Google Shape;489;p50"/>
          <p:cNvSpPr/>
          <p:nvPr/>
        </p:nvSpPr>
        <p:spPr>
          <a:xfrm>
            <a:off x="5664937" y="3861708"/>
            <a:ext cx="1610630"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Threshold</a:t>
            </a:r>
          </a:p>
        </p:txBody>
      </p:sp>
      <p:sp>
        <p:nvSpPr>
          <p:cNvPr id="490" name="Google Shape;490;p50"/>
          <p:cNvSpPr/>
          <p:nvPr/>
        </p:nvSpPr>
        <p:spPr>
          <a:xfrm>
            <a:off x="2058012" y="3879569"/>
            <a:ext cx="1285004"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of Trials</a:t>
            </a:r>
          </a:p>
        </p:txBody>
      </p:sp>
      <p:sp>
        <p:nvSpPr>
          <p:cNvPr id="491" name="Google Shape;491;p50"/>
          <p:cNvSpPr/>
          <p:nvPr/>
        </p:nvSpPr>
        <p:spPr>
          <a:xfrm>
            <a:off x="1050037" y="2117266"/>
            <a:ext cx="1905955"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Return with</a:t>
            </a:r>
          </a:p>
        </p:txBody>
      </p:sp>
      <p:sp>
        <p:nvSpPr>
          <p:cNvPr id="492" name="Google Shape;492;p50"/>
          <p:cNvSpPr/>
          <p:nvPr/>
        </p:nvSpPr>
        <p:spPr>
          <a:xfrm>
            <a:off x="1507237" y="2498266"/>
            <a:ext cx="1471076"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Elixir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1"/>
          <p:cNvSpPr/>
          <p:nvPr/>
        </p:nvSpPr>
        <p:spPr>
          <a:xfrm>
            <a:off x="3253800" y="1430975"/>
            <a:ext cx="2794800" cy="2724600"/>
          </a:xfrm>
          <a:prstGeom prst="rect">
            <a:avLst/>
          </a:prstGeom>
          <a:noFill/>
          <a:ln cap="flat" cmpd="sng" w="28575">
            <a:solidFill>
              <a:srgbClr val="6AAD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238125" y="162950"/>
            <a:ext cx="8763019" cy="643200"/>
          </a:xfrm>
          <a:prstGeom prst="rect">
            <a:avLst/>
          </a:prstGeom>
        </p:spPr>
        <p:txBody>
          <a:bodyPr>
            <a:prstTxWarp prst="textPlain"/>
          </a:bodyPr>
          <a:lstStyle/>
          <a:p>
            <a:pPr lvl="0" algn="ctr"/>
            <a:r>
              <a:rPr b="0" i="0">
                <a:ln>
                  <a:noFill/>
                </a:ln>
                <a:solidFill>
                  <a:schemeClr val="lt1"/>
                </a:solidFill>
                <a:latin typeface="EB Garamond"/>
              </a:rPr>
              <a:t>The archetypes and three peaces change process</a:t>
            </a:r>
          </a:p>
        </p:txBody>
      </p:sp>
      <p:sp>
        <p:nvSpPr>
          <p:cNvPr id="499" name="Google Shape;499;p51"/>
          <p:cNvSpPr/>
          <p:nvPr/>
        </p:nvSpPr>
        <p:spPr>
          <a:xfrm>
            <a:off x="3256305" y="1447465"/>
            <a:ext cx="2765400" cy="26919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4269452" y="3393100"/>
            <a:ext cx="7635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Peacemaker</a:t>
            </a:r>
            <a:endParaRPr sz="1000">
              <a:solidFill>
                <a:schemeClr val="accent6"/>
              </a:solidFill>
              <a:latin typeface="Oswald Light"/>
              <a:ea typeface="Oswald Light"/>
              <a:cs typeface="Oswald Light"/>
              <a:sym typeface="Oswald Light"/>
            </a:endParaRPr>
          </a:p>
        </p:txBody>
      </p:sp>
      <p:sp>
        <p:nvSpPr>
          <p:cNvPr id="501" name="Google Shape;501;p51"/>
          <p:cNvSpPr/>
          <p:nvPr/>
        </p:nvSpPr>
        <p:spPr>
          <a:xfrm>
            <a:off x="4825528" y="2010588"/>
            <a:ext cx="6306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Warrior</a:t>
            </a:r>
            <a:endParaRPr sz="1000">
              <a:solidFill>
                <a:schemeClr val="accent6"/>
              </a:solidFill>
              <a:latin typeface="Oswald Light"/>
              <a:ea typeface="Oswald Light"/>
              <a:cs typeface="Oswald Light"/>
              <a:sym typeface="Oswald Light"/>
            </a:endParaRPr>
          </a:p>
        </p:txBody>
      </p:sp>
      <p:cxnSp>
        <p:nvCxnSpPr>
          <p:cNvPr id="502" name="Google Shape;502;p51"/>
          <p:cNvCxnSpPr>
            <a:endCxn id="503" idx="0"/>
          </p:cNvCxnSpPr>
          <p:nvPr/>
        </p:nvCxnSpPr>
        <p:spPr>
          <a:xfrm>
            <a:off x="4672383" y="2842790"/>
            <a:ext cx="936900" cy="900300"/>
          </a:xfrm>
          <a:prstGeom prst="straightConnector1">
            <a:avLst/>
          </a:prstGeom>
          <a:noFill/>
          <a:ln cap="flat" cmpd="sng" w="28575">
            <a:solidFill>
              <a:schemeClr val="dk2"/>
            </a:solidFill>
            <a:prstDash val="solid"/>
            <a:round/>
            <a:headEnd len="med" w="med" type="none"/>
            <a:tailEnd len="med" w="med" type="none"/>
          </a:ln>
        </p:spPr>
      </p:cxnSp>
      <p:cxnSp>
        <p:nvCxnSpPr>
          <p:cNvPr id="504" name="Google Shape;504;p51"/>
          <p:cNvCxnSpPr>
            <a:endCxn id="499" idx="0"/>
          </p:cNvCxnSpPr>
          <p:nvPr/>
        </p:nvCxnSpPr>
        <p:spPr>
          <a:xfrm rot="10800000">
            <a:off x="4639005" y="1447465"/>
            <a:ext cx="24600" cy="1403700"/>
          </a:xfrm>
          <a:prstGeom prst="straightConnector1">
            <a:avLst/>
          </a:prstGeom>
          <a:noFill/>
          <a:ln cap="flat" cmpd="sng" w="28575">
            <a:solidFill>
              <a:schemeClr val="dk2"/>
            </a:solidFill>
            <a:prstDash val="solid"/>
            <a:round/>
            <a:headEnd len="med" w="med" type="none"/>
            <a:tailEnd len="med" w="med" type="none"/>
          </a:ln>
        </p:spPr>
      </p:cxnSp>
      <p:cxnSp>
        <p:nvCxnSpPr>
          <p:cNvPr id="505" name="Google Shape;505;p51"/>
          <p:cNvCxnSpPr>
            <a:endCxn id="499" idx="3"/>
          </p:cNvCxnSpPr>
          <p:nvPr/>
        </p:nvCxnSpPr>
        <p:spPr>
          <a:xfrm flipH="1">
            <a:off x="3661288" y="2860745"/>
            <a:ext cx="1011000" cy="884400"/>
          </a:xfrm>
          <a:prstGeom prst="straightConnector1">
            <a:avLst/>
          </a:prstGeom>
          <a:noFill/>
          <a:ln cap="flat" cmpd="sng" w="28575">
            <a:solidFill>
              <a:schemeClr val="dk2"/>
            </a:solidFill>
            <a:prstDash val="solid"/>
            <a:round/>
            <a:headEnd len="med" w="med" type="none"/>
            <a:tailEnd len="med" w="med" type="none"/>
          </a:ln>
        </p:spPr>
      </p:cxnSp>
      <p:sp>
        <p:nvSpPr>
          <p:cNvPr id="506" name="Google Shape;506;p51"/>
          <p:cNvSpPr/>
          <p:nvPr/>
        </p:nvSpPr>
        <p:spPr>
          <a:xfrm rot="8529865">
            <a:off x="5527430" y="1751819"/>
            <a:ext cx="153082" cy="162637"/>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rot="-8023406">
            <a:off x="5593709" y="3606420"/>
            <a:ext cx="152349" cy="163540"/>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rot="5400000">
            <a:off x="4455517" y="1356480"/>
            <a:ext cx="150300" cy="165600"/>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6564950" y="2632925"/>
            <a:ext cx="2330100" cy="3210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Keeping</a:t>
            </a:r>
            <a:endParaRPr sz="2000">
              <a:solidFill>
                <a:srgbClr val="0C343D"/>
              </a:solidFill>
              <a:latin typeface="Oswald"/>
              <a:ea typeface="Oswald"/>
              <a:cs typeface="Oswald"/>
              <a:sym typeface="Oswald"/>
            </a:endParaRPr>
          </a:p>
        </p:txBody>
      </p:sp>
      <p:sp>
        <p:nvSpPr>
          <p:cNvPr id="509" name="Google Shape;509;p51"/>
          <p:cNvSpPr/>
          <p:nvPr/>
        </p:nvSpPr>
        <p:spPr>
          <a:xfrm>
            <a:off x="3256300" y="4313200"/>
            <a:ext cx="2794800" cy="3210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Making</a:t>
            </a:r>
            <a:endParaRPr sz="2000">
              <a:solidFill>
                <a:srgbClr val="0C343D"/>
              </a:solidFill>
              <a:latin typeface="Oswald"/>
              <a:ea typeface="Oswald"/>
              <a:cs typeface="Oswald"/>
              <a:sym typeface="Oswald"/>
            </a:endParaRPr>
          </a:p>
        </p:txBody>
      </p:sp>
      <p:sp>
        <p:nvSpPr>
          <p:cNvPr id="510" name="Google Shape;510;p51"/>
          <p:cNvSpPr/>
          <p:nvPr/>
        </p:nvSpPr>
        <p:spPr>
          <a:xfrm>
            <a:off x="375500" y="2632775"/>
            <a:ext cx="2117400" cy="3210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Building</a:t>
            </a:r>
            <a:endParaRPr sz="2000">
              <a:solidFill>
                <a:srgbClr val="0C343D"/>
              </a:solidFill>
              <a:latin typeface="Oswald"/>
              <a:ea typeface="Oswald"/>
              <a:cs typeface="Oswald"/>
              <a:sym typeface="Oswald"/>
            </a:endParaRPr>
          </a:p>
        </p:txBody>
      </p:sp>
      <p:cxnSp>
        <p:nvCxnSpPr>
          <p:cNvPr id="511" name="Google Shape;511;p51"/>
          <p:cNvCxnSpPr>
            <a:stCxn id="508" idx="1"/>
            <a:endCxn id="499" idx="6"/>
          </p:cNvCxnSpPr>
          <p:nvPr/>
        </p:nvCxnSpPr>
        <p:spPr>
          <a:xfrm rot="10800000">
            <a:off x="6021650" y="2793425"/>
            <a:ext cx="543300" cy="0"/>
          </a:xfrm>
          <a:prstGeom prst="straightConnector1">
            <a:avLst/>
          </a:prstGeom>
          <a:noFill/>
          <a:ln cap="flat" cmpd="sng" w="19050">
            <a:solidFill>
              <a:schemeClr val="dk2"/>
            </a:solidFill>
            <a:prstDash val="solid"/>
            <a:round/>
            <a:headEnd len="med" w="med" type="none"/>
            <a:tailEnd len="med" w="med" type="triangle"/>
          </a:ln>
        </p:spPr>
      </p:cxnSp>
      <p:cxnSp>
        <p:nvCxnSpPr>
          <p:cNvPr id="512" name="Google Shape;512;p51"/>
          <p:cNvCxnSpPr>
            <a:stCxn id="509" idx="0"/>
            <a:endCxn id="499" idx="4"/>
          </p:cNvCxnSpPr>
          <p:nvPr/>
        </p:nvCxnSpPr>
        <p:spPr>
          <a:xfrm rot="10800000">
            <a:off x="4639000" y="4139500"/>
            <a:ext cx="14700" cy="173700"/>
          </a:xfrm>
          <a:prstGeom prst="straightConnector1">
            <a:avLst/>
          </a:prstGeom>
          <a:noFill/>
          <a:ln cap="flat" cmpd="sng" w="19050">
            <a:solidFill>
              <a:schemeClr val="dk2"/>
            </a:solidFill>
            <a:prstDash val="solid"/>
            <a:round/>
            <a:headEnd len="med" w="med" type="none"/>
            <a:tailEnd len="med" w="med" type="triangle"/>
          </a:ln>
        </p:spPr>
      </p:cxnSp>
      <p:cxnSp>
        <p:nvCxnSpPr>
          <p:cNvPr id="513" name="Google Shape;513;p51"/>
          <p:cNvCxnSpPr>
            <a:stCxn id="510" idx="3"/>
            <a:endCxn id="499" idx="2"/>
          </p:cNvCxnSpPr>
          <p:nvPr/>
        </p:nvCxnSpPr>
        <p:spPr>
          <a:xfrm>
            <a:off x="2492900" y="2793275"/>
            <a:ext cx="763500" cy="0"/>
          </a:xfrm>
          <a:prstGeom prst="straightConnector1">
            <a:avLst/>
          </a:prstGeom>
          <a:noFill/>
          <a:ln cap="flat" cmpd="sng" w="19050">
            <a:solidFill>
              <a:schemeClr val="dk2"/>
            </a:solidFill>
            <a:prstDash val="solid"/>
            <a:round/>
            <a:headEnd len="med" w="med" type="none"/>
            <a:tailEnd len="med" w="med" type="triangle"/>
          </a:ln>
        </p:spPr>
      </p:cxnSp>
      <p:sp>
        <p:nvSpPr>
          <p:cNvPr id="514" name="Google Shape;514;p51"/>
          <p:cNvSpPr/>
          <p:nvPr/>
        </p:nvSpPr>
        <p:spPr>
          <a:xfrm>
            <a:off x="4781271" y="2346150"/>
            <a:ext cx="8280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Peacekeeper</a:t>
            </a:r>
            <a:endParaRPr sz="1000">
              <a:solidFill>
                <a:schemeClr val="accent6"/>
              </a:solidFill>
              <a:latin typeface="Oswald Light"/>
              <a:ea typeface="Oswald Light"/>
              <a:cs typeface="Oswald Light"/>
              <a:sym typeface="Oswald Light"/>
            </a:endParaRPr>
          </a:p>
        </p:txBody>
      </p:sp>
      <p:sp>
        <p:nvSpPr>
          <p:cNvPr id="515" name="Google Shape;515;p51"/>
          <p:cNvSpPr/>
          <p:nvPr/>
        </p:nvSpPr>
        <p:spPr>
          <a:xfrm>
            <a:off x="4341600" y="3611973"/>
            <a:ext cx="6381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Facilitator</a:t>
            </a:r>
            <a:endParaRPr sz="1000">
              <a:solidFill>
                <a:schemeClr val="accent6"/>
              </a:solidFill>
              <a:latin typeface="Oswald Light"/>
              <a:ea typeface="Oswald Light"/>
              <a:cs typeface="Oswald Light"/>
              <a:sym typeface="Oswald Light"/>
            </a:endParaRPr>
          </a:p>
        </p:txBody>
      </p:sp>
      <p:sp>
        <p:nvSpPr>
          <p:cNvPr id="516" name="Google Shape;516;p51"/>
          <p:cNvSpPr/>
          <p:nvPr/>
        </p:nvSpPr>
        <p:spPr>
          <a:xfrm>
            <a:off x="3746475" y="2010588"/>
            <a:ext cx="6381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Warrior</a:t>
            </a:r>
            <a:endParaRPr sz="1000">
              <a:solidFill>
                <a:schemeClr val="accent6"/>
              </a:solidFill>
              <a:latin typeface="Oswald Light"/>
              <a:ea typeface="Oswald Light"/>
              <a:cs typeface="Oswald Light"/>
              <a:sym typeface="Oswald Light"/>
            </a:endParaRPr>
          </a:p>
        </p:txBody>
      </p:sp>
      <p:sp>
        <p:nvSpPr>
          <p:cNvPr id="517" name="Google Shape;517;p51"/>
          <p:cNvSpPr/>
          <p:nvPr/>
        </p:nvSpPr>
        <p:spPr>
          <a:xfrm>
            <a:off x="3746474" y="2355121"/>
            <a:ext cx="6381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Facilitator</a:t>
            </a:r>
            <a:endParaRPr sz="1000">
              <a:solidFill>
                <a:schemeClr val="accent6"/>
              </a:solidFill>
              <a:latin typeface="Oswald Light"/>
              <a:ea typeface="Oswald Light"/>
              <a:cs typeface="Oswald Light"/>
              <a:sym typeface="Oswald Light"/>
            </a:endParaRPr>
          </a:p>
        </p:txBody>
      </p:sp>
      <p:cxnSp>
        <p:nvCxnSpPr>
          <p:cNvPr id="518" name="Google Shape;518;p51"/>
          <p:cNvCxnSpPr>
            <a:stCxn id="501" idx="1"/>
            <a:endCxn id="519" idx="3"/>
          </p:cNvCxnSpPr>
          <p:nvPr/>
        </p:nvCxnSpPr>
        <p:spPr>
          <a:xfrm rot="10800000">
            <a:off x="3862228" y="1495338"/>
            <a:ext cx="963300" cy="5958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51"/>
          <p:cNvCxnSpPr>
            <a:stCxn id="514" idx="3"/>
            <a:endCxn id="521" idx="2"/>
          </p:cNvCxnSpPr>
          <p:nvPr/>
        </p:nvCxnSpPr>
        <p:spPr>
          <a:xfrm flipH="1" rot="10800000">
            <a:off x="5609271" y="1587600"/>
            <a:ext cx="60600" cy="8391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51"/>
          <p:cNvSpPr/>
          <p:nvPr/>
        </p:nvSpPr>
        <p:spPr>
          <a:xfrm>
            <a:off x="5288126" y="1426525"/>
            <a:ext cx="7635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Bystander</a:t>
            </a:r>
            <a:endParaRPr sz="1000">
              <a:solidFill>
                <a:schemeClr val="accent6"/>
              </a:solidFill>
              <a:latin typeface="Oswald Light"/>
              <a:ea typeface="Oswald Light"/>
              <a:cs typeface="Oswald Light"/>
              <a:sym typeface="Oswald Light"/>
            </a:endParaRPr>
          </a:p>
        </p:txBody>
      </p:sp>
      <p:cxnSp>
        <p:nvCxnSpPr>
          <p:cNvPr id="522" name="Google Shape;522;p51"/>
          <p:cNvCxnSpPr>
            <a:stCxn id="500" idx="3"/>
            <a:endCxn id="523" idx="0"/>
          </p:cNvCxnSpPr>
          <p:nvPr/>
        </p:nvCxnSpPr>
        <p:spPr>
          <a:xfrm>
            <a:off x="5032952" y="3473650"/>
            <a:ext cx="636900" cy="5235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51"/>
          <p:cNvCxnSpPr>
            <a:stCxn id="515" idx="1"/>
            <a:endCxn id="525" idx="0"/>
          </p:cNvCxnSpPr>
          <p:nvPr/>
        </p:nvCxnSpPr>
        <p:spPr>
          <a:xfrm flipH="1">
            <a:off x="3611400" y="3692523"/>
            <a:ext cx="730200" cy="2856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51"/>
          <p:cNvCxnSpPr>
            <a:stCxn id="517" idx="1"/>
            <a:endCxn id="525" idx="0"/>
          </p:cNvCxnSpPr>
          <p:nvPr/>
        </p:nvCxnSpPr>
        <p:spPr>
          <a:xfrm flipH="1">
            <a:off x="3611474" y="2435671"/>
            <a:ext cx="135000" cy="15423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51"/>
          <p:cNvCxnSpPr>
            <a:stCxn id="516" idx="1"/>
            <a:endCxn id="519" idx="2"/>
          </p:cNvCxnSpPr>
          <p:nvPr/>
        </p:nvCxnSpPr>
        <p:spPr>
          <a:xfrm rot="10800000">
            <a:off x="3559275" y="1575738"/>
            <a:ext cx="187200" cy="51540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51"/>
          <p:cNvSpPr/>
          <p:nvPr/>
        </p:nvSpPr>
        <p:spPr>
          <a:xfrm>
            <a:off x="5255873" y="3997013"/>
            <a:ext cx="8280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Saviour</a:t>
            </a:r>
            <a:endParaRPr sz="1000">
              <a:solidFill>
                <a:schemeClr val="accent6"/>
              </a:solidFill>
              <a:latin typeface="Oswald Light"/>
              <a:ea typeface="Oswald Light"/>
              <a:cs typeface="Oswald Light"/>
              <a:sym typeface="Oswald Light"/>
            </a:endParaRPr>
          </a:p>
        </p:txBody>
      </p:sp>
      <p:sp>
        <p:nvSpPr>
          <p:cNvPr id="525" name="Google Shape;525;p51"/>
          <p:cNvSpPr/>
          <p:nvPr/>
        </p:nvSpPr>
        <p:spPr>
          <a:xfrm>
            <a:off x="3256401" y="3978075"/>
            <a:ext cx="7101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Servant</a:t>
            </a:r>
            <a:endParaRPr sz="1000">
              <a:solidFill>
                <a:schemeClr val="accent6"/>
              </a:solidFill>
              <a:latin typeface="Oswald Light"/>
              <a:ea typeface="Oswald Light"/>
              <a:cs typeface="Oswald Light"/>
              <a:sym typeface="Oswald Light"/>
            </a:endParaRPr>
          </a:p>
        </p:txBody>
      </p:sp>
      <p:sp>
        <p:nvSpPr>
          <p:cNvPr id="519" name="Google Shape;519;p51"/>
          <p:cNvSpPr/>
          <p:nvPr/>
        </p:nvSpPr>
        <p:spPr>
          <a:xfrm>
            <a:off x="3256402" y="1414650"/>
            <a:ext cx="605700" cy="16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Dictator</a:t>
            </a:r>
            <a:endParaRPr sz="1000">
              <a:solidFill>
                <a:schemeClr val="accent6"/>
              </a:solidFill>
              <a:latin typeface="Oswald Light"/>
              <a:ea typeface="Oswald Light"/>
              <a:cs typeface="Oswald Light"/>
              <a:sym typeface="Oswal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2"/>
          <p:cNvSpPr/>
          <p:nvPr/>
        </p:nvSpPr>
        <p:spPr>
          <a:xfrm>
            <a:off x="2668278" y="1640568"/>
            <a:ext cx="2976000" cy="28200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52"/>
          <p:cNvCxnSpPr>
            <a:endCxn id="532" idx="7"/>
          </p:cNvCxnSpPr>
          <p:nvPr/>
        </p:nvCxnSpPr>
        <p:spPr>
          <a:xfrm flipH="1" rot="10800000">
            <a:off x="4192353" y="2053548"/>
            <a:ext cx="1016100" cy="1048800"/>
          </a:xfrm>
          <a:prstGeom prst="straightConnector1">
            <a:avLst/>
          </a:prstGeom>
          <a:noFill/>
          <a:ln cap="flat" cmpd="sng" w="28575">
            <a:solidFill>
              <a:schemeClr val="dk2"/>
            </a:solidFill>
            <a:prstDash val="solid"/>
            <a:round/>
            <a:headEnd len="med" w="med" type="none"/>
            <a:tailEnd len="med" w="med" type="none"/>
          </a:ln>
        </p:spPr>
      </p:cxnSp>
      <p:cxnSp>
        <p:nvCxnSpPr>
          <p:cNvPr id="534" name="Google Shape;534;p52"/>
          <p:cNvCxnSpPr>
            <a:endCxn id="532" idx="0"/>
          </p:cNvCxnSpPr>
          <p:nvPr/>
        </p:nvCxnSpPr>
        <p:spPr>
          <a:xfrm rot="10800000">
            <a:off x="4156278" y="1640568"/>
            <a:ext cx="16200" cy="1489500"/>
          </a:xfrm>
          <a:prstGeom prst="straightConnector1">
            <a:avLst/>
          </a:prstGeom>
          <a:noFill/>
          <a:ln cap="flat" cmpd="sng" w="28575">
            <a:solidFill>
              <a:schemeClr val="dk2"/>
            </a:solidFill>
            <a:prstDash val="solid"/>
            <a:round/>
            <a:headEnd len="med" w="med" type="none"/>
            <a:tailEnd len="med" w="med" type="none"/>
          </a:ln>
        </p:spPr>
      </p:cxnSp>
      <p:cxnSp>
        <p:nvCxnSpPr>
          <p:cNvPr id="535" name="Google Shape;535;p52"/>
          <p:cNvCxnSpPr>
            <a:endCxn id="532" idx="5"/>
          </p:cNvCxnSpPr>
          <p:nvPr/>
        </p:nvCxnSpPr>
        <p:spPr>
          <a:xfrm>
            <a:off x="4192353" y="3120889"/>
            <a:ext cx="1016100" cy="926700"/>
          </a:xfrm>
          <a:prstGeom prst="straightConnector1">
            <a:avLst/>
          </a:prstGeom>
          <a:noFill/>
          <a:ln cap="flat" cmpd="sng" w="28575">
            <a:solidFill>
              <a:schemeClr val="dk2"/>
            </a:solidFill>
            <a:prstDash val="solid"/>
            <a:round/>
            <a:headEnd len="med" w="med" type="none"/>
            <a:tailEnd len="med" w="med" type="none"/>
          </a:ln>
        </p:spPr>
      </p:cxnSp>
      <p:sp>
        <p:nvSpPr>
          <p:cNvPr id="536" name="Google Shape;536;p52"/>
          <p:cNvSpPr/>
          <p:nvPr/>
        </p:nvSpPr>
        <p:spPr>
          <a:xfrm rot="8571352">
            <a:off x="5082889" y="1929704"/>
            <a:ext cx="162962" cy="172238"/>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2"/>
          <p:cNvSpPr/>
          <p:nvPr/>
        </p:nvSpPr>
        <p:spPr>
          <a:xfrm rot="-8068379">
            <a:off x="5184816" y="3901221"/>
            <a:ext cx="161439" cy="173649"/>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2"/>
          <p:cNvSpPr/>
          <p:nvPr/>
        </p:nvSpPr>
        <p:spPr>
          <a:xfrm rot="5400000">
            <a:off x="3961027" y="1543069"/>
            <a:ext cx="157500" cy="177900"/>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a:off x="2877200" y="1111825"/>
            <a:ext cx="2574600" cy="3363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Keeping</a:t>
            </a:r>
            <a:endParaRPr sz="2000">
              <a:solidFill>
                <a:srgbClr val="0C343D"/>
              </a:solidFill>
              <a:latin typeface="Oswald"/>
              <a:ea typeface="Oswald"/>
              <a:cs typeface="Oswald"/>
              <a:sym typeface="Oswald"/>
            </a:endParaRPr>
          </a:p>
        </p:txBody>
      </p:sp>
      <p:sp>
        <p:nvSpPr>
          <p:cNvPr id="540" name="Google Shape;540;p52"/>
          <p:cNvSpPr/>
          <p:nvPr/>
        </p:nvSpPr>
        <p:spPr>
          <a:xfrm>
            <a:off x="6679603" y="2714405"/>
            <a:ext cx="1462500" cy="3363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Making</a:t>
            </a:r>
            <a:endParaRPr sz="2000">
              <a:solidFill>
                <a:srgbClr val="0C343D"/>
              </a:solidFill>
              <a:latin typeface="Oswald"/>
              <a:ea typeface="Oswald"/>
              <a:cs typeface="Oswald"/>
              <a:sym typeface="Oswald"/>
            </a:endParaRPr>
          </a:p>
        </p:txBody>
      </p:sp>
      <p:sp>
        <p:nvSpPr>
          <p:cNvPr id="541" name="Google Shape;541;p52"/>
          <p:cNvSpPr/>
          <p:nvPr/>
        </p:nvSpPr>
        <p:spPr>
          <a:xfrm>
            <a:off x="84425" y="2343450"/>
            <a:ext cx="2002200" cy="3363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Building</a:t>
            </a:r>
            <a:endParaRPr sz="2000">
              <a:solidFill>
                <a:srgbClr val="0C343D"/>
              </a:solidFill>
              <a:latin typeface="Oswald"/>
              <a:ea typeface="Oswald"/>
              <a:cs typeface="Oswald"/>
              <a:sym typeface="Oswald"/>
            </a:endParaRPr>
          </a:p>
        </p:txBody>
      </p:sp>
      <p:cxnSp>
        <p:nvCxnSpPr>
          <p:cNvPr id="542" name="Google Shape;542;p52"/>
          <p:cNvCxnSpPr>
            <a:stCxn id="539" idx="2"/>
          </p:cNvCxnSpPr>
          <p:nvPr/>
        </p:nvCxnSpPr>
        <p:spPr>
          <a:xfrm>
            <a:off x="4164500" y="1448125"/>
            <a:ext cx="534600" cy="281400"/>
          </a:xfrm>
          <a:prstGeom prst="straightConnector1">
            <a:avLst/>
          </a:prstGeom>
          <a:noFill/>
          <a:ln cap="flat" cmpd="sng" w="19050">
            <a:solidFill>
              <a:schemeClr val="dk2"/>
            </a:solidFill>
            <a:prstDash val="solid"/>
            <a:round/>
            <a:headEnd len="med" w="med" type="none"/>
            <a:tailEnd len="med" w="med" type="triangle"/>
          </a:ln>
        </p:spPr>
      </p:cxnSp>
      <p:cxnSp>
        <p:nvCxnSpPr>
          <p:cNvPr id="543" name="Google Shape;543;p52"/>
          <p:cNvCxnSpPr/>
          <p:nvPr/>
        </p:nvCxnSpPr>
        <p:spPr>
          <a:xfrm flipH="1">
            <a:off x="5728953" y="2882705"/>
            <a:ext cx="1035300" cy="168000"/>
          </a:xfrm>
          <a:prstGeom prst="straightConnector1">
            <a:avLst/>
          </a:prstGeom>
          <a:noFill/>
          <a:ln cap="flat" cmpd="sng" w="19050">
            <a:solidFill>
              <a:schemeClr val="dk2"/>
            </a:solidFill>
            <a:prstDash val="solid"/>
            <a:round/>
            <a:headEnd len="med" w="med" type="none"/>
            <a:tailEnd len="med" w="med" type="triangle"/>
          </a:ln>
        </p:spPr>
      </p:cxnSp>
      <p:cxnSp>
        <p:nvCxnSpPr>
          <p:cNvPr id="544" name="Google Shape;544;p52"/>
          <p:cNvCxnSpPr>
            <a:stCxn id="541" idx="3"/>
            <a:endCxn id="532" idx="2"/>
          </p:cNvCxnSpPr>
          <p:nvPr/>
        </p:nvCxnSpPr>
        <p:spPr>
          <a:xfrm>
            <a:off x="2086625" y="2511600"/>
            <a:ext cx="581700" cy="539100"/>
          </a:xfrm>
          <a:prstGeom prst="straightConnector1">
            <a:avLst/>
          </a:prstGeom>
          <a:noFill/>
          <a:ln cap="flat" cmpd="sng" w="19050">
            <a:solidFill>
              <a:schemeClr val="dk2"/>
            </a:solidFill>
            <a:prstDash val="solid"/>
            <a:round/>
            <a:headEnd len="med" w="med" type="none"/>
            <a:tailEnd len="med" w="med" type="triangle"/>
          </a:ln>
        </p:spPr>
      </p:cxnSp>
      <p:sp>
        <p:nvSpPr>
          <p:cNvPr id="545" name="Google Shape;545;p52"/>
          <p:cNvSpPr/>
          <p:nvPr/>
        </p:nvSpPr>
        <p:spPr>
          <a:xfrm>
            <a:off x="2908689" y="220225"/>
            <a:ext cx="3326619" cy="438938"/>
          </a:xfrm>
          <a:prstGeom prst="rect">
            <a:avLst/>
          </a:prstGeom>
        </p:spPr>
        <p:txBody>
          <a:bodyPr>
            <a:prstTxWarp prst="textPlain"/>
          </a:bodyPr>
          <a:lstStyle/>
          <a:p>
            <a:pPr lvl="0" algn="ctr"/>
            <a:r>
              <a:rPr b="0" i="0">
                <a:ln>
                  <a:noFill/>
                </a:ln>
                <a:solidFill>
                  <a:schemeClr val="lt1"/>
                </a:solidFill>
                <a:latin typeface="EB Garamond"/>
              </a:rPr>
              <a:t>Positive Peace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p:nvPr/>
        </p:nvSpPr>
        <p:spPr>
          <a:xfrm>
            <a:off x="2759039" y="206025"/>
            <a:ext cx="3625924" cy="612832"/>
          </a:xfrm>
          <a:prstGeom prst="rect">
            <a:avLst/>
          </a:prstGeom>
        </p:spPr>
        <p:txBody>
          <a:bodyPr>
            <a:prstTxWarp prst="textPlain"/>
          </a:bodyPr>
          <a:lstStyle/>
          <a:p>
            <a:pPr lvl="0" algn="ctr"/>
            <a:r>
              <a:rPr b="0" i="0">
                <a:ln>
                  <a:noFill/>
                </a:ln>
                <a:solidFill>
                  <a:schemeClr val="lt1"/>
                </a:solidFill>
                <a:latin typeface="EB Garamond"/>
              </a:rPr>
              <a:t>Negative Peace</a:t>
            </a:r>
          </a:p>
        </p:txBody>
      </p:sp>
      <p:sp>
        <p:nvSpPr>
          <p:cNvPr id="551" name="Google Shape;551;p53"/>
          <p:cNvSpPr/>
          <p:nvPr/>
        </p:nvSpPr>
        <p:spPr>
          <a:xfrm>
            <a:off x="3151250" y="1444306"/>
            <a:ext cx="2922300" cy="27897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53"/>
          <p:cNvCxnSpPr>
            <a:endCxn id="551" idx="3"/>
          </p:cNvCxnSpPr>
          <p:nvPr/>
        </p:nvCxnSpPr>
        <p:spPr>
          <a:xfrm flipH="1">
            <a:off x="3579211" y="2893964"/>
            <a:ext cx="1070100" cy="931500"/>
          </a:xfrm>
          <a:prstGeom prst="straightConnector1">
            <a:avLst/>
          </a:prstGeom>
          <a:noFill/>
          <a:ln cap="flat" cmpd="sng" w="28575">
            <a:solidFill>
              <a:schemeClr val="dk2"/>
            </a:solidFill>
            <a:prstDash val="solid"/>
            <a:round/>
            <a:headEnd len="med" w="med" type="none"/>
            <a:tailEnd len="med" w="med" type="none"/>
          </a:ln>
        </p:spPr>
      </p:cxnSp>
      <p:cxnSp>
        <p:nvCxnSpPr>
          <p:cNvPr id="553" name="Google Shape;553;p53"/>
          <p:cNvCxnSpPr>
            <a:endCxn id="551" idx="0"/>
          </p:cNvCxnSpPr>
          <p:nvPr/>
        </p:nvCxnSpPr>
        <p:spPr>
          <a:xfrm rot="10800000">
            <a:off x="4612400" y="1444306"/>
            <a:ext cx="15900" cy="1473600"/>
          </a:xfrm>
          <a:prstGeom prst="straightConnector1">
            <a:avLst/>
          </a:prstGeom>
          <a:noFill/>
          <a:ln cap="flat" cmpd="sng" w="28575">
            <a:solidFill>
              <a:schemeClr val="dk2"/>
            </a:solidFill>
            <a:prstDash val="solid"/>
            <a:round/>
            <a:headEnd len="med" w="med" type="none"/>
            <a:tailEnd len="med" w="med" type="none"/>
          </a:ln>
        </p:spPr>
      </p:cxnSp>
      <p:cxnSp>
        <p:nvCxnSpPr>
          <p:cNvPr id="554" name="Google Shape;554;p53"/>
          <p:cNvCxnSpPr>
            <a:endCxn id="551" idx="1"/>
          </p:cNvCxnSpPr>
          <p:nvPr/>
        </p:nvCxnSpPr>
        <p:spPr>
          <a:xfrm rot="10800000">
            <a:off x="3579211" y="1852848"/>
            <a:ext cx="1068300" cy="1055700"/>
          </a:xfrm>
          <a:prstGeom prst="straightConnector1">
            <a:avLst/>
          </a:prstGeom>
          <a:noFill/>
          <a:ln cap="flat" cmpd="sng" w="28575">
            <a:solidFill>
              <a:schemeClr val="dk2"/>
            </a:solidFill>
            <a:prstDash val="solid"/>
            <a:round/>
            <a:headEnd len="med" w="med" type="none"/>
            <a:tailEnd len="med" w="med" type="none"/>
          </a:ln>
        </p:spPr>
      </p:cxnSp>
      <p:sp>
        <p:nvSpPr>
          <p:cNvPr id="555" name="Google Shape;555;p53"/>
          <p:cNvSpPr/>
          <p:nvPr/>
        </p:nvSpPr>
        <p:spPr>
          <a:xfrm rot="-2499084">
            <a:off x="3550264" y="3818021"/>
            <a:ext cx="159796" cy="170567"/>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rot="2156917">
            <a:off x="3438154" y="1846743"/>
            <a:ext cx="160461" cy="169746"/>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rot="5400000">
            <a:off x="4447151" y="1348389"/>
            <a:ext cx="156000" cy="174900"/>
          </a:xfrm>
          <a:prstGeom prst="triangle">
            <a:avLst>
              <a:gd fmla="val 50000"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6668944" y="2506275"/>
            <a:ext cx="2360700" cy="3327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Keeping</a:t>
            </a:r>
            <a:endParaRPr sz="2000">
              <a:solidFill>
                <a:srgbClr val="0C343D"/>
              </a:solidFill>
              <a:latin typeface="Oswald"/>
              <a:ea typeface="Oswald"/>
              <a:cs typeface="Oswald"/>
              <a:sym typeface="Oswald"/>
            </a:endParaRPr>
          </a:p>
        </p:txBody>
      </p:sp>
      <p:sp>
        <p:nvSpPr>
          <p:cNvPr id="559" name="Google Shape;559;p53"/>
          <p:cNvSpPr/>
          <p:nvPr/>
        </p:nvSpPr>
        <p:spPr>
          <a:xfrm>
            <a:off x="318695" y="3901300"/>
            <a:ext cx="2042700" cy="3327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Making</a:t>
            </a:r>
            <a:endParaRPr sz="2000">
              <a:solidFill>
                <a:srgbClr val="0C343D"/>
              </a:solidFill>
              <a:latin typeface="Oswald"/>
              <a:ea typeface="Oswald"/>
              <a:cs typeface="Oswald"/>
              <a:sym typeface="Oswald"/>
            </a:endParaRPr>
          </a:p>
        </p:txBody>
      </p:sp>
      <p:sp>
        <p:nvSpPr>
          <p:cNvPr id="560" name="Google Shape;560;p53"/>
          <p:cNvSpPr/>
          <p:nvPr/>
        </p:nvSpPr>
        <p:spPr>
          <a:xfrm>
            <a:off x="503297" y="1269500"/>
            <a:ext cx="2265600" cy="3327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Peace Building</a:t>
            </a:r>
            <a:endParaRPr sz="2000">
              <a:solidFill>
                <a:srgbClr val="0C343D"/>
              </a:solidFill>
              <a:latin typeface="Oswald"/>
              <a:ea typeface="Oswald"/>
              <a:cs typeface="Oswald"/>
              <a:sym typeface="Oswald"/>
            </a:endParaRPr>
          </a:p>
        </p:txBody>
      </p:sp>
      <p:cxnSp>
        <p:nvCxnSpPr>
          <p:cNvPr id="561" name="Google Shape;561;p53"/>
          <p:cNvCxnSpPr>
            <a:stCxn id="558" idx="1"/>
            <a:endCxn id="551" idx="6"/>
          </p:cNvCxnSpPr>
          <p:nvPr/>
        </p:nvCxnSpPr>
        <p:spPr>
          <a:xfrm flipH="1">
            <a:off x="6073444" y="2672625"/>
            <a:ext cx="595500" cy="166500"/>
          </a:xfrm>
          <a:prstGeom prst="straightConnector1">
            <a:avLst/>
          </a:prstGeom>
          <a:noFill/>
          <a:ln cap="flat" cmpd="sng" w="19050">
            <a:solidFill>
              <a:schemeClr val="dk2"/>
            </a:solidFill>
            <a:prstDash val="solid"/>
            <a:round/>
            <a:headEnd len="med" w="med" type="none"/>
            <a:tailEnd len="med" w="med" type="triangle"/>
          </a:ln>
        </p:spPr>
      </p:cxnSp>
      <p:cxnSp>
        <p:nvCxnSpPr>
          <p:cNvPr id="562" name="Google Shape;562;p53"/>
          <p:cNvCxnSpPr>
            <a:stCxn id="559" idx="0"/>
            <a:endCxn id="551" idx="2"/>
          </p:cNvCxnSpPr>
          <p:nvPr/>
        </p:nvCxnSpPr>
        <p:spPr>
          <a:xfrm flipH="1" rot="10800000">
            <a:off x="1340045" y="2839300"/>
            <a:ext cx="1811100" cy="1062000"/>
          </a:xfrm>
          <a:prstGeom prst="straightConnector1">
            <a:avLst/>
          </a:prstGeom>
          <a:noFill/>
          <a:ln cap="flat" cmpd="sng" w="19050">
            <a:solidFill>
              <a:schemeClr val="dk2"/>
            </a:solidFill>
            <a:prstDash val="solid"/>
            <a:round/>
            <a:headEnd len="med" w="med" type="none"/>
            <a:tailEnd len="med" w="med" type="triangle"/>
          </a:ln>
        </p:spPr>
      </p:cxnSp>
      <p:cxnSp>
        <p:nvCxnSpPr>
          <p:cNvPr id="563" name="Google Shape;563;p53"/>
          <p:cNvCxnSpPr>
            <a:stCxn id="560" idx="3"/>
          </p:cNvCxnSpPr>
          <p:nvPr/>
        </p:nvCxnSpPr>
        <p:spPr>
          <a:xfrm>
            <a:off x="2768897" y="1435850"/>
            <a:ext cx="1166400" cy="158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4"/>
          <p:cNvPicPr preferRelativeResize="0"/>
          <p:nvPr/>
        </p:nvPicPr>
        <p:blipFill rotWithShape="1">
          <a:blip r:embed="rId3">
            <a:alphaModFix/>
          </a:blip>
          <a:srcRect b="208" l="0" r="0" t="25309"/>
          <a:stretch/>
        </p:blipFill>
        <p:spPr>
          <a:xfrm>
            <a:off x="1622050" y="1126775"/>
            <a:ext cx="5899900" cy="3508575"/>
          </a:xfrm>
          <a:prstGeom prst="rect">
            <a:avLst/>
          </a:prstGeom>
          <a:noFill/>
          <a:ln>
            <a:noFill/>
          </a:ln>
        </p:spPr>
      </p:pic>
      <p:sp>
        <p:nvSpPr>
          <p:cNvPr id="569" name="Google Shape;569;p54"/>
          <p:cNvSpPr/>
          <p:nvPr/>
        </p:nvSpPr>
        <p:spPr>
          <a:xfrm>
            <a:off x="2280664" y="228925"/>
            <a:ext cx="4582666" cy="470614"/>
          </a:xfrm>
          <a:prstGeom prst="rect">
            <a:avLst/>
          </a:prstGeom>
        </p:spPr>
        <p:txBody>
          <a:bodyPr>
            <a:prstTxWarp prst="textPlain"/>
          </a:bodyPr>
          <a:lstStyle/>
          <a:p>
            <a:pPr lvl="0" algn="ctr"/>
            <a:r>
              <a:rPr b="0" i="0">
                <a:ln>
                  <a:noFill/>
                </a:ln>
                <a:solidFill>
                  <a:schemeClr val="lt1"/>
                </a:solidFill>
                <a:latin typeface="EB Garamond"/>
              </a:rPr>
              <a:t>Phase One - Know</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8"/>
          <p:cNvPicPr preferRelativeResize="0"/>
          <p:nvPr/>
        </p:nvPicPr>
        <p:blipFill rotWithShape="1">
          <a:blip r:embed="rId3">
            <a:alphaModFix/>
          </a:blip>
          <a:srcRect b="52919" l="26281" r="11334" t="1098"/>
          <a:stretch/>
        </p:blipFill>
        <p:spPr>
          <a:xfrm>
            <a:off x="2966325" y="1208275"/>
            <a:ext cx="3211374" cy="3266852"/>
          </a:xfrm>
          <a:prstGeom prst="rect">
            <a:avLst/>
          </a:prstGeom>
          <a:noFill/>
          <a:ln>
            <a:noFill/>
          </a:ln>
        </p:spPr>
      </p:pic>
      <p:pic>
        <p:nvPicPr>
          <p:cNvPr id="135" name="Google Shape;135;p28"/>
          <p:cNvPicPr preferRelativeResize="0"/>
          <p:nvPr/>
        </p:nvPicPr>
        <p:blipFill rotWithShape="1">
          <a:blip r:embed="rId3">
            <a:alphaModFix/>
          </a:blip>
          <a:srcRect b="-142" l="0" r="0" t="59562"/>
          <a:stretch/>
        </p:blipFill>
        <p:spPr>
          <a:xfrm>
            <a:off x="6177700" y="1208275"/>
            <a:ext cx="2386074" cy="3266852"/>
          </a:xfrm>
          <a:prstGeom prst="rect">
            <a:avLst/>
          </a:prstGeom>
          <a:noFill/>
          <a:ln>
            <a:noFill/>
          </a:ln>
        </p:spPr>
      </p:pic>
      <p:pic>
        <p:nvPicPr>
          <p:cNvPr id="136" name="Google Shape;136;p28"/>
          <p:cNvPicPr preferRelativeResize="0"/>
          <p:nvPr/>
        </p:nvPicPr>
        <p:blipFill rotWithShape="1">
          <a:blip r:embed="rId4">
            <a:alphaModFix/>
          </a:blip>
          <a:srcRect b="6169" l="5499" r="6935" t="6440"/>
          <a:stretch/>
        </p:blipFill>
        <p:spPr>
          <a:xfrm>
            <a:off x="580225" y="1208275"/>
            <a:ext cx="2386099" cy="32668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103" l="0" r="0" t="20424"/>
          <a:stretch/>
        </p:blipFill>
        <p:spPr>
          <a:xfrm>
            <a:off x="1428588" y="1099300"/>
            <a:ext cx="6286825" cy="3562950"/>
          </a:xfrm>
          <a:prstGeom prst="rect">
            <a:avLst/>
          </a:prstGeom>
          <a:noFill/>
          <a:ln>
            <a:noFill/>
          </a:ln>
        </p:spPr>
      </p:pic>
      <p:sp>
        <p:nvSpPr>
          <p:cNvPr id="575" name="Google Shape;575;p55"/>
          <p:cNvSpPr/>
          <p:nvPr/>
        </p:nvSpPr>
        <p:spPr>
          <a:xfrm>
            <a:off x="3264551" y="183725"/>
            <a:ext cx="3857999" cy="470614"/>
          </a:xfrm>
          <a:prstGeom prst="rect">
            <a:avLst/>
          </a:prstGeom>
        </p:spPr>
        <p:txBody>
          <a:bodyPr>
            <a:prstTxWarp prst="textPlain"/>
          </a:bodyPr>
          <a:lstStyle/>
          <a:p>
            <a:pPr lvl="0" algn="ctr"/>
            <a:r>
              <a:rPr b="0" i="0">
                <a:ln>
                  <a:noFill/>
                </a:ln>
                <a:solidFill>
                  <a:schemeClr val="lt1"/>
                </a:solidFill>
                <a:latin typeface="EB Garamond"/>
              </a:rPr>
              <a:t>Phase Two - Do</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56"/>
          <p:cNvPicPr preferRelativeResize="0"/>
          <p:nvPr/>
        </p:nvPicPr>
        <p:blipFill rotWithShape="1">
          <a:blip r:embed="rId3">
            <a:alphaModFix/>
          </a:blip>
          <a:srcRect b="0" l="0" r="0" t="23693"/>
          <a:stretch/>
        </p:blipFill>
        <p:spPr>
          <a:xfrm>
            <a:off x="1428888" y="1089200"/>
            <a:ext cx="6286226" cy="3529850"/>
          </a:xfrm>
          <a:prstGeom prst="rect">
            <a:avLst/>
          </a:prstGeom>
          <a:noFill/>
          <a:ln>
            <a:noFill/>
          </a:ln>
        </p:spPr>
      </p:pic>
      <p:sp>
        <p:nvSpPr>
          <p:cNvPr id="581" name="Google Shape;581;p56"/>
          <p:cNvSpPr/>
          <p:nvPr/>
        </p:nvSpPr>
        <p:spPr>
          <a:xfrm>
            <a:off x="2545401" y="243825"/>
            <a:ext cx="4053226" cy="465442"/>
          </a:xfrm>
          <a:prstGeom prst="rect">
            <a:avLst/>
          </a:prstGeom>
        </p:spPr>
        <p:txBody>
          <a:bodyPr>
            <a:prstTxWarp prst="textPlain"/>
          </a:bodyPr>
          <a:lstStyle/>
          <a:p>
            <a:pPr lvl="0" algn="ctr"/>
            <a:r>
              <a:rPr b="0" i="0">
                <a:ln>
                  <a:noFill/>
                </a:ln>
                <a:solidFill>
                  <a:schemeClr val="lt1"/>
                </a:solidFill>
                <a:latin typeface="EB Garamond"/>
              </a:rPr>
              <a:t>Phase Three - Be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57"/>
          <p:cNvPicPr preferRelativeResize="0"/>
          <p:nvPr/>
        </p:nvPicPr>
        <p:blipFill>
          <a:blip r:embed="rId3">
            <a:alphaModFix/>
          </a:blip>
          <a:stretch>
            <a:fillRect/>
          </a:stretch>
        </p:blipFill>
        <p:spPr>
          <a:xfrm>
            <a:off x="1796138" y="1184900"/>
            <a:ext cx="5551724" cy="3223751"/>
          </a:xfrm>
          <a:prstGeom prst="rect">
            <a:avLst/>
          </a:prstGeom>
          <a:noFill/>
          <a:ln>
            <a:noFill/>
          </a:ln>
        </p:spPr>
      </p:pic>
      <p:sp>
        <p:nvSpPr>
          <p:cNvPr id="587" name="Google Shape;587;p57"/>
          <p:cNvSpPr/>
          <p:nvPr/>
        </p:nvSpPr>
        <p:spPr>
          <a:xfrm>
            <a:off x="1600800" y="60503"/>
            <a:ext cx="5942398" cy="891406"/>
          </a:xfrm>
          <a:prstGeom prst="rect">
            <a:avLst/>
          </a:prstGeom>
        </p:spPr>
        <p:txBody>
          <a:bodyPr>
            <a:prstTxWarp prst="textPlain"/>
          </a:bodyPr>
          <a:lstStyle/>
          <a:p>
            <a:pPr lvl="0" algn="ctr"/>
            <a:r>
              <a:rPr b="0" i="0">
                <a:ln>
                  <a:noFill/>
                </a:ln>
                <a:solidFill>
                  <a:srgbClr val="FFFFFF"/>
                </a:solidFill>
                <a:latin typeface="EB Garamond"/>
              </a:rPr>
              <a:t>Socratic Dinner (end of day one)</a:t>
            </a:r>
            <a:br>
              <a:rPr b="0" i="0">
                <a:ln>
                  <a:noFill/>
                </a:ln>
                <a:solidFill>
                  <a:srgbClr val="FFFFFF"/>
                </a:solidFill>
                <a:latin typeface="EB Garamond"/>
              </a:rPr>
            </a:br>
            <a:r>
              <a:rPr b="0" i="0">
                <a:ln>
                  <a:noFill/>
                </a:ln>
                <a:solidFill>
                  <a:srgbClr val="FFFFFF"/>
                </a:solidFill>
                <a:latin typeface="EB Garamond"/>
              </a:rPr>
              <a:t>Holte Secondary School - Birmingham</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p:nvPr/>
        </p:nvSpPr>
        <p:spPr>
          <a:xfrm>
            <a:off x="829738" y="135675"/>
            <a:ext cx="7377621" cy="716276"/>
          </a:xfrm>
          <a:prstGeom prst="rect">
            <a:avLst/>
          </a:prstGeom>
        </p:spPr>
        <p:txBody>
          <a:bodyPr>
            <a:prstTxWarp prst="textPlain"/>
          </a:bodyPr>
          <a:lstStyle/>
          <a:p>
            <a:pPr lvl="0" algn="ctr"/>
            <a:r>
              <a:rPr b="0" i="0">
                <a:ln>
                  <a:noFill/>
                </a:ln>
                <a:solidFill>
                  <a:srgbClr val="FFFFFF"/>
                </a:solidFill>
                <a:latin typeface="EB Garamond"/>
              </a:rPr>
              <a:t>The Six Conditions for Change</a:t>
            </a:r>
          </a:p>
        </p:txBody>
      </p:sp>
      <p:sp>
        <p:nvSpPr>
          <p:cNvPr id="593" name="Google Shape;593;p58"/>
          <p:cNvSpPr/>
          <p:nvPr/>
        </p:nvSpPr>
        <p:spPr>
          <a:xfrm>
            <a:off x="355500" y="1164100"/>
            <a:ext cx="8433000" cy="3428100"/>
          </a:xfrm>
          <a:prstGeom prst="rect">
            <a:avLst/>
          </a:prstGeom>
          <a:solidFill>
            <a:schemeClr val="lt2"/>
          </a:solidFill>
          <a:ln>
            <a:noFill/>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There must first  be the </a:t>
            </a:r>
            <a:r>
              <a:rPr b="1" lang="en-GB" sz="1600">
                <a:solidFill>
                  <a:schemeClr val="dk1"/>
                </a:solidFill>
                <a:latin typeface="EB Garamond"/>
                <a:ea typeface="EB Garamond"/>
                <a:cs typeface="EB Garamond"/>
                <a:sym typeface="EB Garamond"/>
              </a:rPr>
              <a:t>Potential</a:t>
            </a:r>
            <a:r>
              <a:rPr lang="en-GB" sz="1600">
                <a:solidFill>
                  <a:schemeClr val="dk1"/>
                </a:solidFill>
                <a:latin typeface="EB Garamond"/>
                <a:ea typeface="EB Garamond"/>
                <a:cs typeface="EB Garamond"/>
                <a:sym typeface="EB Garamond"/>
              </a:rPr>
              <a:t> for change.</a:t>
            </a:r>
            <a:endParaRPr sz="1600">
              <a:solidFill>
                <a:schemeClr val="dk1"/>
              </a:solidFill>
              <a:latin typeface="EB Garamond"/>
              <a:ea typeface="EB Garamond"/>
              <a:cs typeface="EB Garamond"/>
              <a:sym typeface="EB Garamond"/>
            </a:endParaRPr>
          </a:p>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There needs to be a genuine openness to find  </a:t>
            </a:r>
            <a:r>
              <a:rPr b="1" lang="en-GB" sz="1600">
                <a:solidFill>
                  <a:schemeClr val="dk1"/>
                </a:solidFill>
                <a:latin typeface="EB Garamond"/>
                <a:ea typeface="EB Garamond"/>
                <a:cs typeface="EB Garamond"/>
                <a:sym typeface="EB Garamond"/>
              </a:rPr>
              <a:t>Solutions</a:t>
            </a:r>
            <a:r>
              <a:rPr lang="en-GB" sz="1600">
                <a:solidFill>
                  <a:schemeClr val="dk1"/>
                </a:solidFill>
                <a:latin typeface="EB Garamond"/>
                <a:ea typeface="EB Garamond"/>
                <a:cs typeface="EB Garamond"/>
                <a:sym typeface="EB Garamond"/>
              </a:rPr>
              <a:t> to solve current and previous problems.</a:t>
            </a:r>
            <a:endParaRPr sz="1600">
              <a:solidFill>
                <a:schemeClr val="dk1"/>
              </a:solidFill>
              <a:latin typeface="EB Garamond"/>
              <a:ea typeface="EB Garamond"/>
              <a:cs typeface="EB Garamond"/>
              <a:sym typeface="EB Garamond"/>
            </a:endParaRPr>
          </a:p>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The need to accept and embrace the fact that </a:t>
            </a:r>
            <a:r>
              <a:rPr b="1" lang="en-GB" sz="1600">
                <a:solidFill>
                  <a:schemeClr val="dk1"/>
                </a:solidFill>
                <a:latin typeface="EB Garamond"/>
                <a:ea typeface="EB Garamond"/>
                <a:cs typeface="EB Garamond"/>
                <a:sym typeface="EB Garamond"/>
              </a:rPr>
              <a:t>Dissonance</a:t>
            </a:r>
            <a:r>
              <a:rPr lang="en-GB" sz="1600">
                <a:solidFill>
                  <a:schemeClr val="dk1"/>
                </a:solidFill>
                <a:latin typeface="EB Garamond"/>
                <a:ea typeface="EB Garamond"/>
                <a:cs typeface="EB Garamond"/>
                <a:sym typeface="EB Garamond"/>
              </a:rPr>
              <a:t>  is always going to be an outcome of any change process.</a:t>
            </a:r>
            <a:endParaRPr sz="1600">
              <a:solidFill>
                <a:schemeClr val="dk1"/>
              </a:solidFill>
              <a:latin typeface="EB Garamond"/>
              <a:ea typeface="EB Garamond"/>
              <a:cs typeface="EB Garamond"/>
              <a:sym typeface="EB Garamond"/>
            </a:endParaRPr>
          </a:p>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The willingness and ability to honestly identify and deal with the </a:t>
            </a:r>
            <a:r>
              <a:rPr b="1" lang="en-GB" sz="1600">
                <a:solidFill>
                  <a:schemeClr val="dk1"/>
                </a:solidFill>
                <a:latin typeface="EB Garamond"/>
                <a:ea typeface="EB Garamond"/>
                <a:cs typeface="EB Garamond"/>
                <a:sym typeface="EB Garamond"/>
              </a:rPr>
              <a:t>Barriers</a:t>
            </a:r>
            <a:r>
              <a:rPr lang="en-GB" sz="1600">
                <a:solidFill>
                  <a:schemeClr val="dk1"/>
                </a:solidFill>
                <a:latin typeface="EB Garamond"/>
                <a:ea typeface="EB Garamond"/>
                <a:cs typeface="EB Garamond"/>
                <a:sym typeface="EB Garamond"/>
              </a:rPr>
              <a:t> to change.</a:t>
            </a:r>
            <a:endParaRPr sz="1600">
              <a:solidFill>
                <a:schemeClr val="dk1"/>
              </a:solidFill>
              <a:latin typeface="EB Garamond"/>
              <a:ea typeface="EB Garamond"/>
              <a:cs typeface="EB Garamond"/>
              <a:sym typeface="EB Garamond"/>
            </a:endParaRPr>
          </a:p>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Be open to a new and honest </a:t>
            </a:r>
            <a:r>
              <a:rPr b="1" lang="en-GB" sz="1600">
                <a:solidFill>
                  <a:schemeClr val="dk1"/>
                </a:solidFill>
                <a:latin typeface="EB Garamond"/>
                <a:ea typeface="EB Garamond"/>
                <a:cs typeface="EB Garamond"/>
                <a:sym typeface="EB Garamond"/>
              </a:rPr>
              <a:t>Insight</a:t>
            </a:r>
            <a:r>
              <a:rPr lang="en-GB" sz="1600">
                <a:solidFill>
                  <a:schemeClr val="dk1"/>
                </a:solidFill>
                <a:latin typeface="EB Garamond"/>
                <a:ea typeface="EB Garamond"/>
                <a:cs typeface="EB Garamond"/>
                <a:sym typeface="EB Garamond"/>
              </a:rPr>
              <a:t> into what hasn’t worked and what the possible alternatives are.</a:t>
            </a:r>
            <a:endParaRPr sz="1600">
              <a:solidFill>
                <a:schemeClr val="dk1"/>
              </a:solidFill>
              <a:latin typeface="EB Garamond"/>
              <a:ea typeface="EB Garamond"/>
              <a:cs typeface="EB Garamond"/>
              <a:sym typeface="EB Garamond"/>
            </a:endParaRPr>
          </a:p>
          <a:p>
            <a:pPr indent="-330200" lvl="0" marL="457200" rtl="0" algn="just">
              <a:lnSpc>
                <a:spcPct val="115000"/>
              </a:lnSpc>
              <a:spcBef>
                <a:spcPts val="0"/>
              </a:spcBef>
              <a:spcAft>
                <a:spcPts val="0"/>
              </a:spcAft>
              <a:buClr>
                <a:schemeClr val="dk1"/>
              </a:buClr>
              <a:buSzPts val="1600"/>
              <a:buFont typeface="EB Garamond"/>
              <a:buAutoNum type="arabicPeriod"/>
            </a:pPr>
            <a:r>
              <a:rPr lang="en-GB" sz="1600">
                <a:solidFill>
                  <a:schemeClr val="dk1"/>
                </a:solidFill>
                <a:latin typeface="EB Garamond"/>
                <a:ea typeface="EB Garamond"/>
                <a:cs typeface="EB Garamond"/>
                <a:sym typeface="EB Garamond"/>
              </a:rPr>
              <a:t>Finally, there must be </a:t>
            </a:r>
            <a:r>
              <a:rPr b="1" lang="en-GB" sz="1600">
                <a:solidFill>
                  <a:schemeClr val="dk1"/>
                </a:solidFill>
                <a:latin typeface="EB Garamond"/>
                <a:ea typeface="EB Garamond"/>
                <a:cs typeface="EB Garamond"/>
                <a:sym typeface="EB Garamond"/>
              </a:rPr>
              <a:t>Consolidation</a:t>
            </a:r>
            <a:r>
              <a:rPr lang="en-GB" sz="1600">
                <a:solidFill>
                  <a:schemeClr val="dk1"/>
                </a:solidFill>
                <a:latin typeface="EB Garamond"/>
                <a:ea typeface="EB Garamond"/>
                <a:cs typeface="EB Garamond"/>
                <a:sym typeface="EB Garamond"/>
              </a:rPr>
              <a:t> and support throughout the process of change.</a:t>
            </a:r>
            <a:endParaRPr sz="1600">
              <a:solidFill>
                <a:schemeClr val="dk1"/>
              </a:solidFill>
              <a:latin typeface="EB Garamond"/>
              <a:ea typeface="EB Garamond"/>
              <a:cs typeface="EB Garamond"/>
              <a:sym typeface="EB Garamond"/>
            </a:endParaRPr>
          </a:p>
          <a:p>
            <a:pPr indent="0" lvl="0" marL="0" rtl="0" algn="just">
              <a:lnSpc>
                <a:spcPct val="115000"/>
              </a:lnSpc>
              <a:spcBef>
                <a:spcPts val="0"/>
              </a:spcBef>
              <a:spcAft>
                <a:spcPts val="0"/>
              </a:spcAft>
              <a:buNone/>
            </a:pPr>
            <a:r>
              <a:t/>
            </a:r>
            <a:endParaRPr sz="1800">
              <a:solidFill>
                <a:schemeClr val="dk1"/>
              </a:solidFill>
              <a:latin typeface="EB Garamond"/>
              <a:ea typeface="EB Garamond"/>
              <a:cs typeface="EB Garamond"/>
              <a:sym typeface="EB Garamond"/>
            </a:endParaRPr>
          </a:p>
          <a:p>
            <a:pPr indent="0" lvl="0" marL="0" rtl="0" algn="r">
              <a:lnSpc>
                <a:spcPct val="115000"/>
              </a:lnSpc>
              <a:spcBef>
                <a:spcPts val="0"/>
              </a:spcBef>
              <a:spcAft>
                <a:spcPts val="0"/>
              </a:spcAft>
              <a:buNone/>
            </a:pPr>
            <a:r>
              <a:rPr lang="en-GB" sz="1800">
                <a:solidFill>
                  <a:schemeClr val="dk1"/>
                </a:solidFill>
                <a:latin typeface="EB Garamond"/>
                <a:ea typeface="EB Garamond"/>
                <a:cs typeface="EB Garamond"/>
                <a:sym typeface="EB Garamond"/>
              </a:rPr>
              <a:t>Dr Clare W. Graves</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59"/>
          <p:cNvPicPr preferRelativeResize="0"/>
          <p:nvPr/>
        </p:nvPicPr>
        <p:blipFill>
          <a:blip r:embed="rId3">
            <a:alphaModFix/>
          </a:blip>
          <a:stretch>
            <a:fillRect/>
          </a:stretch>
        </p:blipFill>
        <p:spPr>
          <a:xfrm>
            <a:off x="638175" y="1229850"/>
            <a:ext cx="7867650" cy="3009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0"/>
          <p:cNvSpPr/>
          <p:nvPr/>
        </p:nvSpPr>
        <p:spPr>
          <a:xfrm>
            <a:off x="3395850" y="1251600"/>
            <a:ext cx="5355600" cy="784800"/>
          </a:xfrm>
          <a:prstGeom prst="rect">
            <a:avLst/>
          </a:prstGeom>
          <a:solidFill>
            <a:srgbClr val="D0E0E3"/>
          </a:solid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134F5C"/>
              </a:buClr>
              <a:buSzPts val="3600"/>
              <a:buFont typeface="Oswald Light"/>
              <a:buChar char="●"/>
            </a:pPr>
            <a:r>
              <a:rPr lang="en-GB" sz="3600">
                <a:solidFill>
                  <a:srgbClr val="134F5C"/>
                </a:solidFill>
                <a:latin typeface="Oswald Light"/>
                <a:ea typeface="Oswald Light"/>
                <a:cs typeface="Oswald Light"/>
                <a:sym typeface="Oswald Light"/>
              </a:rPr>
              <a:t>Collection</a:t>
            </a:r>
            <a:endParaRPr b="1" sz="3600">
              <a:solidFill>
                <a:srgbClr val="134F5C"/>
              </a:solidFill>
              <a:latin typeface="Oswald"/>
              <a:ea typeface="Oswald"/>
              <a:cs typeface="Oswald"/>
              <a:sym typeface="Oswald"/>
            </a:endParaRPr>
          </a:p>
        </p:txBody>
      </p:sp>
      <p:sp>
        <p:nvSpPr>
          <p:cNvPr id="604" name="Google Shape;604;p60"/>
          <p:cNvSpPr/>
          <p:nvPr/>
        </p:nvSpPr>
        <p:spPr>
          <a:xfrm>
            <a:off x="3395850" y="2056166"/>
            <a:ext cx="5355600" cy="717600"/>
          </a:xfrm>
          <a:prstGeom prst="rect">
            <a:avLst/>
          </a:prstGeom>
          <a:solidFill>
            <a:srgbClr val="F3F3F3"/>
          </a:solid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134F5C"/>
              </a:buClr>
              <a:buSzPts val="3600"/>
              <a:buFont typeface="Oswald Light"/>
              <a:buChar char="●"/>
            </a:pPr>
            <a:r>
              <a:rPr lang="en-GB" sz="3600">
                <a:solidFill>
                  <a:srgbClr val="134F5C"/>
                </a:solidFill>
                <a:latin typeface="Oswald Light"/>
                <a:ea typeface="Oswald Light"/>
                <a:cs typeface="Oswald Light"/>
                <a:sym typeface="Oswald Light"/>
              </a:rPr>
              <a:t>Organization</a:t>
            </a:r>
            <a:endParaRPr sz="3600">
              <a:latin typeface="Oswald"/>
              <a:ea typeface="Oswald"/>
              <a:cs typeface="Oswald"/>
              <a:sym typeface="Oswald"/>
            </a:endParaRPr>
          </a:p>
        </p:txBody>
      </p:sp>
      <p:sp>
        <p:nvSpPr>
          <p:cNvPr id="605" name="Google Shape;605;p60"/>
          <p:cNvSpPr/>
          <p:nvPr/>
        </p:nvSpPr>
        <p:spPr>
          <a:xfrm>
            <a:off x="3395850" y="2799609"/>
            <a:ext cx="5355600" cy="784800"/>
          </a:xfrm>
          <a:prstGeom prst="rect">
            <a:avLst/>
          </a:prstGeom>
          <a:solidFill>
            <a:srgbClr val="D0E0E3"/>
          </a:solid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134F5C"/>
              </a:buClr>
              <a:buSzPts val="3600"/>
              <a:buFont typeface="Oswald Light"/>
              <a:buChar char="●"/>
            </a:pPr>
            <a:r>
              <a:rPr lang="en-GB" sz="3600">
                <a:solidFill>
                  <a:srgbClr val="134F5C"/>
                </a:solidFill>
                <a:latin typeface="Oswald Light"/>
                <a:ea typeface="Oswald Light"/>
                <a:cs typeface="Oswald Light"/>
                <a:sym typeface="Oswald Light"/>
              </a:rPr>
              <a:t>Interpretation</a:t>
            </a:r>
            <a:endParaRPr b="1" sz="3600">
              <a:solidFill>
                <a:srgbClr val="134F5C"/>
              </a:solidFill>
              <a:latin typeface="Oswald"/>
              <a:ea typeface="Oswald"/>
              <a:cs typeface="Oswald"/>
              <a:sym typeface="Oswald"/>
            </a:endParaRPr>
          </a:p>
        </p:txBody>
      </p:sp>
      <p:sp>
        <p:nvSpPr>
          <p:cNvPr id="606" name="Google Shape;606;p60"/>
          <p:cNvSpPr/>
          <p:nvPr/>
        </p:nvSpPr>
        <p:spPr>
          <a:xfrm>
            <a:off x="3395850" y="3604175"/>
            <a:ext cx="5355600" cy="717600"/>
          </a:xfrm>
          <a:prstGeom prst="rect">
            <a:avLst/>
          </a:prstGeom>
          <a:solidFill>
            <a:srgbClr val="F3F3F3"/>
          </a:solid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134F5C"/>
              </a:buClr>
              <a:buSzPts val="3600"/>
              <a:buFont typeface="Oswald Light"/>
              <a:buChar char="●"/>
            </a:pPr>
            <a:r>
              <a:rPr lang="en-GB" sz="3600">
                <a:solidFill>
                  <a:srgbClr val="134F5C"/>
                </a:solidFill>
                <a:latin typeface="Oswald Light"/>
                <a:ea typeface="Oswald Light"/>
                <a:cs typeface="Oswald Light"/>
                <a:sym typeface="Oswald Light"/>
              </a:rPr>
              <a:t>Presentation</a:t>
            </a:r>
            <a:endParaRPr sz="3600">
              <a:latin typeface="Oswald"/>
              <a:ea typeface="Oswald"/>
              <a:cs typeface="Oswald"/>
              <a:sym typeface="Oswald"/>
            </a:endParaRPr>
          </a:p>
        </p:txBody>
      </p:sp>
      <p:sp>
        <p:nvSpPr>
          <p:cNvPr id="607" name="Google Shape;607;p60"/>
          <p:cNvSpPr txBox="1"/>
          <p:nvPr/>
        </p:nvSpPr>
        <p:spPr>
          <a:xfrm>
            <a:off x="3395850" y="328200"/>
            <a:ext cx="53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solidFill>
                  <a:srgbClr val="134F5C"/>
                </a:solidFill>
                <a:latin typeface="Oswald"/>
                <a:ea typeface="Oswald"/>
                <a:cs typeface="Oswald"/>
                <a:sym typeface="Oswald"/>
              </a:rPr>
              <a:t>The stages of data analysis:</a:t>
            </a:r>
            <a:endParaRPr sz="4000">
              <a:solidFill>
                <a:srgbClr val="134F5C"/>
              </a:solidFill>
              <a:latin typeface="Oswald Light"/>
              <a:ea typeface="Oswald Light"/>
              <a:cs typeface="Oswald Light"/>
              <a:sym typeface="Oswald Light"/>
            </a:endParaRPr>
          </a:p>
        </p:txBody>
      </p:sp>
      <p:sp>
        <p:nvSpPr>
          <p:cNvPr id="608" name="Google Shape;608;p60"/>
          <p:cNvSpPr/>
          <p:nvPr/>
        </p:nvSpPr>
        <p:spPr>
          <a:xfrm rot="-5400000">
            <a:off x="-903072" y="2345981"/>
            <a:ext cx="3378129" cy="451534"/>
          </a:xfrm>
          <a:prstGeom prst="rect">
            <a:avLst/>
          </a:prstGeom>
        </p:spPr>
        <p:txBody>
          <a:bodyPr>
            <a:prstTxWarp prst="textPlain"/>
          </a:bodyPr>
          <a:lstStyle/>
          <a:p>
            <a:pPr lvl="0" algn="ctr"/>
            <a:r>
              <a:rPr b="0" i="0">
                <a:ln>
                  <a:noFill/>
                </a:ln>
                <a:solidFill>
                  <a:srgbClr val="0072CF"/>
                </a:solidFill>
                <a:latin typeface="EB Garamond"/>
              </a:rPr>
              <a:t>The Visual Display:</a:t>
            </a:r>
          </a:p>
        </p:txBody>
      </p:sp>
      <p:sp>
        <p:nvSpPr>
          <p:cNvPr id="609" name="Google Shape;609;p60"/>
          <p:cNvSpPr/>
          <p:nvPr/>
        </p:nvSpPr>
        <p:spPr>
          <a:xfrm rot="-5400000">
            <a:off x="-122172" y="2344839"/>
            <a:ext cx="2903358" cy="453815"/>
          </a:xfrm>
          <a:prstGeom prst="rect">
            <a:avLst/>
          </a:prstGeom>
        </p:spPr>
        <p:txBody>
          <a:bodyPr>
            <a:prstTxWarp prst="textPlain"/>
          </a:bodyPr>
          <a:lstStyle/>
          <a:p>
            <a:pPr lvl="0" algn="ctr"/>
            <a:r>
              <a:rPr b="0" i="0">
                <a:ln>
                  <a:noFill/>
                </a:ln>
                <a:solidFill>
                  <a:srgbClr val="0072CF"/>
                </a:solidFill>
                <a:latin typeface="EB Garamond"/>
              </a:rPr>
              <a:t>Helping the data</a:t>
            </a:r>
          </a:p>
        </p:txBody>
      </p:sp>
      <p:sp>
        <p:nvSpPr>
          <p:cNvPr id="610" name="Google Shape;610;p60"/>
          <p:cNvSpPr/>
          <p:nvPr/>
        </p:nvSpPr>
        <p:spPr>
          <a:xfrm rot="-5400000">
            <a:off x="902064" y="2345980"/>
            <a:ext cx="1941957" cy="451534"/>
          </a:xfrm>
          <a:prstGeom prst="rect">
            <a:avLst/>
          </a:prstGeom>
        </p:spPr>
        <p:txBody>
          <a:bodyPr>
            <a:prstTxWarp prst="textPlain"/>
          </a:bodyPr>
          <a:lstStyle/>
          <a:p>
            <a:pPr lvl="0" algn="ctr"/>
            <a:r>
              <a:rPr b="0" i="0">
                <a:ln>
                  <a:noFill/>
                </a:ln>
                <a:solidFill>
                  <a:srgbClr val="0072CF"/>
                </a:solidFill>
                <a:latin typeface="EB Garamond"/>
              </a:rPr>
              <a:t>Tell a Story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1"/>
          <p:cNvSpPr/>
          <p:nvPr/>
        </p:nvSpPr>
        <p:spPr>
          <a:xfrm rot="-5400000">
            <a:off x="-1828813" y="2150441"/>
            <a:ext cx="4385593" cy="331125"/>
          </a:xfrm>
          <a:prstGeom prst="rect">
            <a:avLst/>
          </a:prstGeom>
        </p:spPr>
        <p:txBody>
          <a:bodyPr>
            <a:prstTxWarp prst="textPlain"/>
          </a:bodyPr>
          <a:lstStyle/>
          <a:p>
            <a:pPr lvl="0" algn="ctr"/>
            <a:r>
              <a:rPr b="0" i="0">
                <a:ln>
                  <a:noFill/>
                </a:ln>
                <a:solidFill>
                  <a:srgbClr val="0072CF"/>
                </a:solidFill>
                <a:latin typeface="EB Garamond"/>
              </a:rPr>
              <a:t>Positive Peace Audit Tool</a:t>
            </a:r>
          </a:p>
        </p:txBody>
      </p:sp>
      <p:pic>
        <p:nvPicPr>
          <p:cNvPr id="616" name="Google Shape;616;p61"/>
          <p:cNvPicPr preferRelativeResize="0"/>
          <p:nvPr/>
        </p:nvPicPr>
        <p:blipFill rotWithShape="1">
          <a:blip r:embed="rId3">
            <a:alphaModFix/>
          </a:blip>
          <a:srcRect b="0" l="20949" r="18780" t="17810"/>
          <a:stretch/>
        </p:blipFill>
        <p:spPr>
          <a:xfrm>
            <a:off x="3485075" y="0"/>
            <a:ext cx="5658925" cy="4632000"/>
          </a:xfrm>
          <a:prstGeom prst="rect">
            <a:avLst/>
          </a:prstGeom>
          <a:noFill/>
          <a:ln>
            <a:noFill/>
          </a:ln>
        </p:spPr>
      </p:pic>
      <p:sp>
        <p:nvSpPr>
          <p:cNvPr id="617" name="Google Shape;617;p61"/>
          <p:cNvSpPr/>
          <p:nvPr/>
        </p:nvSpPr>
        <p:spPr>
          <a:xfrm rot="-5400000">
            <a:off x="-109436" y="2495433"/>
            <a:ext cx="2632125" cy="498202"/>
          </a:xfrm>
          <a:prstGeom prst="rect">
            <a:avLst/>
          </a:prstGeom>
        </p:spPr>
        <p:txBody>
          <a:bodyPr>
            <a:prstTxWarp prst="textPlain"/>
          </a:bodyPr>
          <a:lstStyle/>
          <a:p>
            <a:pPr lvl="0" algn="ctr"/>
            <a:r>
              <a:rPr b="0" i="0">
                <a:ln>
                  <a:noFill/>
                </a:ln>
                <a:solidFill>
                  <a:schemeClr val="accent5"/>
                </a:solidFill>
                <a:latin typeface="Oswald"/>
              </a:rPr>
              <a:t>1. Collection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2"/>
          <p:cNvPicPr preferRelativeResize="0"/>
          <p:nvPr/>
        </p:nvPicPr>
        <p:blipFill rotWithShape="1">
          <a:blip r:embed="rId3">
            <a:alphaModFix/>
          </a:blip>
          <a:srcRect b="9387" l="0" r="0" t="0"/>
          <a:stretch/>
        </p:blipFill>
        <p:spPr>
          <a:xfrm>
            <a:off x="0" y="0"/>
            <a:ext cx="9143999" cy="4632375"/>
          </a:xfrm>
          <a:prstGeom prst="rect">
            <a:avLst/>
          </a:prstGeom>
          <a:noFill/>
          <a:ln>
            <a:noFill/>
          </a:ln>
        </p:spPr>
      </p:pic>
      <p:sp>
        <p:nvSpPr>
          <p:cNvPr id="623" name="Google Shape;623;p62"/>
          <p:cNvSpPr/>
          <p:nvPr/>
        </p:nvSpPr>
        <p:spPr>
          <a:xfrm>
            <a:off x="767761" y="698750"/>
            <a:ext cx="940200" cy="3450600"/>
          </a:xfrm>
          <a:prstGeom prst="rect">
            <a:avLst/>
          </a:prstGeom>
          <a:solidFill>
            <a:srgbClr val="FFFFFF">
              <a:alpha val="8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rot="-5400000">
            <a:off x="-358233" y="2144101"/>
            <a:ext cx="3232254" cy="600737"/>
          </a:xfrm>
          <a:prstGeom prst="rect">
            <a:avLst/>
          </a:prstGeom>
        </p:spPr>
        <p:txBody>
          <a:bodyPr>
            <a:prstTxWarp prst="textPlain"/>
          </a:bodyPr>
          <a:lstStyle/>
          <a:p>
            <a:pPr lvl="0" algn="ctr"/>
            <a:r>
              <a:rPr b="0" i="0">
                <a:ln>
                  <a:noFill/>
                </a:ln>
                <a:solidFill>
                  <a:schemeClr val="accent5"/>
                </a:solidFill>
                <a:latin typeface="Oswald"/>
              </a:rPr>
              <a:t>2. Organization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3"/>
          <p:cNvSpPr/>
          <p:nvPr/>
        </p:nvSpPr>
        <p:spPr>
          <a:xfrm rot="-5400000">
            <a:off x="-504797" y="1990902"/>
            <a:ext cx="3532017" cy="607372"/>
          </a:xfrm>
          <a:prstGeom prst="rect">
            <a:avLst/>
          </a:prstGeom>
        </p:spPr>
        <p:txBody>
          <a:bodyPr>
            <a:prstTxWarp prst="textPlain"/>
          </a:bodyPr>
          <a:lstStyle/>
          <a:p>
            <a:pPr lvl="0" algn="ctr"/>
            <a:r>
              <a:rPr b="0" i="0">
                <a:ln>
                  <a:noFill/>
                </a:ln>
                <a:solidFill>
                  <a:schemeClr val="accent5"/>
                </a:solidFill>
                <a:latin typeface="Oswald"/>
              </a:rPr>
              <a:t>3. Interpretation</a:t>
            </a:r>
          </a:p>
        </p:txBody>
      </p:sp>
      <p:pic>
        <p:nvPicPr>
          <p:cNvPr id="630" name="Google Shape;630;p63"/>
          <p:cNvPicPr preferRelativeResize="0"/>
          <p:nvPr/>
        </p:nvPicPr>
        <p:blipFill rotWithShape="1">
          <a:blip r:embed="rId3">
            <a:alphaModFix/>
          </a:blip>
          <a:srcRect b="0" l="7432" r="7432" t="0"/>
          <a:stretch/>
        </p:blipFill>
        <p:spPr>
          <a:xfrm>
            <a:off x="2176725" y="0"/>
            <a:ext cx="6967274" cy="4624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64"/>
          <p:cNvPicPr preferRelativeResize="0"/>
          <p:nvPr/>
        </p:nvPicPr>
        <p:blipFill rotWithShape="1">
          <a:blip r:embed="rId3">
            <a:alphaModFix/>
          </a:blip>
          <a:srcRect b="0" l="-979" r="0" t="0"/>
          <a:stretch/>
        </p:blipFill>
        <p:spPr>
          <a:xfrm>
            <a:off x="1595420" y="134325"/>
            <a:ext cx="7548580" cy="4394549"/>
          </a:xfrm>
          <a:prstGeom prst="rect">
            <a:avLst/>
          </a:prstGeom>
          <a:noFill/>
          <a:ln>
            <a:noFill/>
          </a:ln>
        </p:spPr>
      </p:pic>
      <p:sp>
        <p:nvSpPr>
          <p:cNvPr id="636" name="Google Shape;636;p64"/>
          <p:cNvSpPr/>
          <p:nvPr/>
        </p:nvSpPr>
        <p:spPr>
          <a:xfrm rot="-5400000">
            <a:off x="-1792828" y="2077097"/>
            <a:ext cx="4503406" cy="400149"/>
          </a:xfrm>
          <a:prstGeom prst="rect">
            <a:avLst/>
          </a:prstGeom>
        </p:spPr>
        <p:txBody>
          <a:bodyPr>
            <a:prstTxWarp prst="textPlain"/>
          </a:bodyPr>
          <a:lstStyle/>
          <a:p>
            <a:pPr lvl="0" algn="ctr"/>
            <a:r>
              <a:rPr b="0" i="0">
                <a:ln>
                  <a:noFill/>
                </a:ln>
                <a:solidFill>
                  <a:srgbClr val="0072CF"/>
                </a:solidFill>
                <a:latin typeface="EB Garamond"/>
              </a:rPr>
              <a:t>Positive Peace Toolkit</a:t>
            </a:r>
          </a:p>
        </p:txBody>
      </p:sp>
      <p:sp>
        <p:nvSpPr>
          <p:cNvPr id="637" name="Google Shape;637;p64"/>
          <p:cNvSpPr/>
          <p:nvPr/>
        </p:nvSpPr>
        <p:spPr>
          <a:xfrm rot="-5400000">
            <a:off x="-422166" y="2187528"/>
            <a:ext cx="3252761" cy="493377"/>
          </a:xfrm>
          <a:prstGeom prst="rect">
            <a:avLst/>
          </a:prstGeom>
        </p:spPr>
        <p:txBody>
          <a:bodyPr>
            <a:prstTxWarp prst="textPlain"/>
          </a:bodyPr>
          <a:lstStyle/>
          <a:p>
            <a:pPr lvl="0" algn="ctr"/>
            <a:r>
              <a:rPr b="0" i="0">
                <a:ln>
                  <a:noFill/>
                </a:ln>
                <a:solidFill>
                  <a:schemeClr val="accent5"/>
                </a:solidFill>
                <a:latin typeface="Oswald"/>
              </a:rPr>
              <a:t>4. Presentation</a:t>
            </a:r>
          </a:p>
        </p:txBody>
      </p:sp>
      <p:sp>
        <p:nvSpPr>
          <p:cNvPr id="638" name="Google Shape;638;p64"/>
          <p:cNvSpPr/>
          <p:nvPr/>
        </p:nvSpPr>
        <p:spPr>
          <a:xfrm>
            <a:off x="6816075" y="3902673"/>
            <a:ext cx="1699500" cy="322800"/>
          </a:xfrm>
          <a:prstGeom prst="rect">
            <a:avLst/>
          </a:pr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a:off x="7067850" y="3279275"/>
            <a:ext cx="1582500" cy="322800"/>
          </a:xfrm>
          <a:prstGeom prst="rect">
            <a:avLst/>
          </a:pr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a:off x="5053600" y="141900"/>
            <a:ext cx="3766800" cy="3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BFBFB"/>
                </a:solidFill>
                <a:latin typeface="Fjalla One"/>
                <a:ea typeface="Fjalla One"/>
                <a:cs typeface="Fjalla One"/>
                <a:sym typeface="Fjalla One"/>
              </a:rPr>
              <a:t>Home   Peacekeeping   Peacemaking   Peacebuilding</a:t>
            </a:r>
            <a:endParaRPr>
              <a:solidFill>
                <a:srgbClr val="FBFBFB"/>
              </a:solidFill>
              <a:latin typeface="Fjalla One"/>
              <a:ea typeface="Fjalla One"/>
              <a:cs typeface="Fjalla One"/>
              <a:sym typeface="Fjall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p:nvPr/>
        </p:nvSpPr>
        <p:spPr>
          <a:xfrm>
            <a:off x="468500" y="1537775"/>
            <a:ext cx="5152500" cy="259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900">
                <a:solidFill>
                  <a:schemeClr val="dk1"/>
                </a:solidFill>
                <a:latin typeface="EB Garamond"/>
                <a:ea typeface="EB Garamond"/>
                <a:cs typeface="EB Garamond"/>
                <a:sym typeface="EB Garamond"/>
              </a:rPr>
              <a:t>Theatre itself is not revolutionary. </a:t>
            </a:r>
            <a:endParaRPr sz="2900">
              <a:solidFill>
                <a:schemeClr val="dk1"/>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GB" sz="2900">
                <a:solidFill>
                  <a:schemeClr val="dk1"/>
                </a:solidFill>
                <a:latin typeface="EB Garamond"/>
                <a:ea typeface="EB Garamond"/>
                <a:cs typeface="EB Garamond"/>
                <a:sym typeface="EB Garamond"/>
              </a:rPr>
              <a:t>It is a rehearsal for the revolution.</a:t>
            </a:r>
            <a:endParaRPr sz="2900">
              <a:solidFill>
                <a:schemeClr val="dk1"/>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sz="2600">
              <a:solidFill>
                <a:schemeClr val="dk1"/>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GB" sz="2600">
                <a:solidFill>
                  <a:schemeClr val="dk1"/>
                </a:solidFill>
                <a:latin typeface="EB Garamond"/>
                <a:ea typeface="EB Garamond"/>
                <a:cs typeface="EB Garamond"/>
                <a:sym typeface="EB Garamond"/>
              </a:rPr>
              <a:t>Augusto Boal</a:t>
            </a:r>
            <a:endParaRPr sz="2600">
              <a:solidFill>
                <a:schemeClr val="dk1"/>
              </a:solidFill>
              <a:latin typeface="EB Garamond"/>
              <a:ea typeface="EB Garamond"/>
              <a:cs typeface="EB Garamond"/>
              <a:sym typeface="EB Garamond"/>
            </a:endParaRPr>
          </a:p>
          <a:p>
            <a:pPr indent="0" lvl="0" marL="0" rtl="0" algn="ctr">
              <a:spcBef>
                <a:spcPts val="0"/>
              </a:spcBef>
              <a:spcAft>
                <a:spcPts val="0"/>
              </a:spcAft>
              <a:buNone/>
            </a:pPr>
            <a:r>
              <a:rPr i="1" lang="en-GB" sz="2600">
                <a:solidFill>
                  <a:schemeClr val="dk1"/>
                </a:solidFill>
                <a:latin typeface="EB Garamond"/>
                <a:ea typeface="EB Garamond"/>
                <a:cs typeface="EB Garamond"/>
                <a:sym typeface="EB Garamond"/>
              </a:rPr>
              <a:t>Theatre of the oppressed</a:t>
            </a:r>
            <a:endParaRPr/>
          </a:p>
        </p:txBody>
      </p:sp>
      <p:pic>
        <p:nvPicPr>
          <p:cNvPr id="142" name="Google Shape;142;p29"/>
          <p:cNvPicPr preferRelativeResize="0"/>
          <p:nvPr/>
        </p:nvPicPr>
        <p:blipFill>
          <a:blip r:embed="rId3">
            <a:alphaModFix/>
          </a:blip>
          <a:stretch>
            <a:fillRect/>
          </a:stretch>
        </p:blipFill>
        <p:spPr>
          <a:xfrm>
            <a:off x="5754750" y="1537775"/>
            <a:ext cx="2598600" cy="2598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5"/>
          <p:cNvSpPr/>
          <p:nvPr/>
        </p:nvSpPr>
        <p:spPr>
          <a:xfrm>
            <a:off x="1093310" y="65525"/>
            <a:ext cx="7824300" cy="44385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65"/>
          <p:cNvPicPr preferRelativeResize="0"/>
          <p:nvPr/>
        </p:nvPicPr>
        <p:blipFill rotWithShape="1">
          <a:blip r:embed="rId3">
            <a:alphaModFix/>
          </a:blip>
          <a:srcRect b="0" l="922" r="922" t="0"/>
          <a:stretch/>
        </p:blipFill>
        <p:spPr>
          <a:xfrm>
            <a:off x="1504653" y="183575"/>
            <a:ext cx="5070976" cy="3043638"/>
          </a:xfrm>
          <a:prstGeom prst="rect">
            <a:avLst/>
          </a:prstGeom>
          <a:noFill/>
          <a:ln>
            <a:noFill/>
          </a:ln>
        </p:spPr>
      </p:pic>
      <p:sp>
        <p:nvSpPr>
          <p:cNvPr id="647" name="Google Shape;647;p65"/>
          <p:cNvSpPr/>
          <p:nvPr/>
        </p:nvSpPr>
        <p:spPr>
          <a:xfrm rot="-5400000">
            <a:off x="-1465997" y="2171659"/>
            <a:ext cx="3900788" cy="328844"/>
          </a:xfrm>
          <a:prstGeom prst="rect">
            <a:avLst/>
          </a:prstGeom>
        </p:spPr>
        <p:txBody>
          <a:bodyPr>
            <a:prstTxWarp prst="textPlain"/>
          </a:bodyPr>
          <a:lstStyle/>
          <a:p>
            <a:pPr lvl="0" algn="ctr"/>
            <a:r>
              <a:rPr b="0" i="0">
                <a:ln>
                  <a:noFill/>
                </a:ln>
                <a:solidFill>
                  <a:srgbClr val="0072CF"/>
                </a:solidFill>
                <a:latin typeface="EB Garamond"/>
              </a:rPr>
              <a:t>Personal Conflict Tool</a:t>
            </a:r>
          </a:p>
        </p:txBody>
      </p:sp>
      <p:pic>
        <p:nvPicPr>
          <p:cNvPr id="648" name="Google Shape;648;p65"/>
          <p:cNvPicPr preferRelativeResize="0"/>
          <p:nvPr/>
        </p:nvPicPr>
        <p:blipFill>
          <a:blip r:embed="rId4">
            <a:alphaModFix/>
          </a:blip>
          <a:stretch>
            <a:fillRect/>
          </a:stretch>
        </p:blipFill>
        <p:spPr>
          <a:xfrm>
            <a:off x="3600545" y="1362975"/>
            <a:ext cx="5141542" cy="3043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6"/>
          <p:cNvSpPr/>
          <p:nvPr/>
        </p:nvSpPr>
        <p:spPr>
          <a:xfrm>
            <a:off x="1775579" y="0"/>
            <a:ext cx="7368300" cy="46248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6"/>
          <p:cNvSpPr/>
          <p:nvPr/>
        </p:nvSpPr>
        <p:spPr>
          <a:xfrm rot="-5400000">
            <a:off x="-1699409" y="2170516"/>
            <a:ext cx="4385593" cy="331125"/>
          </a:xfrm>
          <a:prstGeom prst="rect">
            <a:avLst/>
          </a:prstGeom>
        </p:spPr>
        <p:txBody>
          <a:bodyPr>
            <a:prstTxWarp prst="textPlain"/>
          </a:bodyPr>
          <a:lstStyle/>
          <a:p>
            <a:pPr lvl="0" algn="ctr"/>
            <a:r>
              <a:rPr b="0" i="0">
                <a:ln>
                  <a:noFill/>
                </a:ln>
                <a:solidFill>
                  <a:srgbClr val="0072CF"/>
                </a:solidFill>
                <a:latin typeface="EB Garamond"/>
              </a:rPr>
              <a:t>Positive Peace Audit Tool</a:t>
            </a:r>
          </a:p>
        </p:txBody>
      </p:sp>
      <p:pic>
        <p:nvPicPr>
          <p:cNvPr id="655" name="Google Shape;655;p66"/>
          <p:cNvPicPr preferRelativeResize="0"/>
          <p:nvPr/>
        </p:nvPicPr>
        <p:blipFill>
          <a:blip r:embed="rId3">
            <a:alphaModFix/>
          </a:blip>
          <a:stretch>
            <a:fillRect/>
          </a:stretch>
        </p:blipFill>
        <p:spPr>
          <a:xfrm>
            <a:off x="1871153" y="81013"/>
            <a:ext cx="5283822" cy="2885667"/>
          </a:xfrm>
          <a:prstGeom prst="rect">
            <a:avLst/>
          </a:prstGeom>
          <a:noFill/>
          <a:ln>
            <a:noFill/>
          </a:ln>
        </p:spPr>
      </p:pic>
      <p:pic>
        <p:nvPicPr>
          <p:cNvPr id="656" name="Google Shape;656;p66"/>
          <p:cNvPicPr preferRelativeResize="0"/>
          <p:nvPr/>
        </p:nvPicPr>
        <p:blipFill rotWithShape="1">
          <a:blip r:embed="rId4">
            <a:alphaModFix/>
          </a:blip>
          <a:srcRect b="288" l="773" r="0" t="288"/>
          <a:stretch/>
        </p:blipFill>
        <p:spPr>
          <a:xfrm>
            <a:off x="3810448" y="1436673"/>
            <a:ext cx="5243186" cy="31047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7"/>
          <p:cNvSpPr/>
          <p:nvPr/>
        </p:nvSpPr>
        <p:spPr>
          <a:xfrm rot="-5400000">
            <a:off x="-1269697" y="2171659"/>
            <a:ext cx="3900788" cy="328844"/>
          </a:xfrm>
          <a:prstGeom prst="rect">
            <a:avLst/>
          </a:prstGeom>
        </p:spPr>
        <p:txBody>
          <a:bodyPr>
            <a:prstTxWarp prst="textPlain"/>
          </a:bodyPr>
          <a:lstStyle/>
          <a:p>
            <a:pPr lvl="0" algn="ctr"/>
            <a:r>
              <a:rPr b="0" i="0">
                <a:ln>
                  <a:noFill/>
                </a:ln>
                <a:solidFill>
                  <a:srgbClr val="0072CF"/>
                </a:solidFill>
                <a:latin typeface="EB Garamond"/>
              </a:rPr>
              <a:t>Personal Conflict Tool</a:t>
            </a:r>
          </a:p>
        </p:txBody>
      </p:sp>
      <p:pic>
        <p:nvPicPr>
          <p:cNvPr id="662" name="Google Shape;662;p67"/>
          <p:cNvPicPr preferRelativeResize="0"/>
          <p:nvPr/>
        </p:nvPicPr>
        <p:blipFill>
          <a:blip r:embed="rId3">
            <a:alphaModFix/>
          </a:blip>
          <a:stretch>
            <a:fillRect/>
          </a:stretch>
        </p:blipFill>
        <p:spPr>
          <a:xfrm>
            <a:off x="2876379" y="385675"/>
            <a:ext cx="3724045" cy="390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8"/>
          <p:cNvSpPr/>
          <p:nvPr/>
        </p:nvSpPr>
        <p:spPr>
          <a:xfrm>
            <a:off x="2179585" y="157825"/>
            <a:ext cx="4903462" cy="716268"/>
          </a:xfrm>
          <a:prstGeom prst="rect">
            <a:avLst/>
          </a:prstGeom>
        </p:spPr>
        <p:txBody>
          <a:bodyPr>
            <a:prstTxWarp prst="textPlain"/>
          </a:bodyPr>
          <a:lstStyle/>
          <a:p>
            <a:pPr lvl="0" algn="ctr"/>
            <a:r>
              <a:rPr b="0" i="0">
                <a:ln>
                  <a:noFill/>
                </a:ln>
                <a:solidFill>
                  <a:srgbClr val="FFFFFF"/>
                </a:solidFill>
                <a:latin typeface="EB Garamond"/>
              </a:rPr>
              <a:t>The Neurology of Peace</a:t>
            </a:r>
          </a:p>
        </p:txBody>
      </p:sp>
      <p:sp>
        <p:nvSpPr>
          <p:cNvPr id="668" name="Google Shape;668;p68"/>
          <p:cNvSpPr txBox="1"/>
          <p:nvPr/>
        </p:nvSpPr>
        <p:spPr>
          <a:xfrm>
            <a:off x="132150" y="1147700"/>
            <a:ext cx="4981800" cy="343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600">
                <a:solidFill>
                  <a:schemeClr val="lt1"/>
                </a:solidFill>
                <a:latin typeface="Average"/>
                <a:ea typeface="Average"/>
                <a:cs typeface="Average"/>
                <a:sym typeface="Average"/>
              </a:rPr>
              <a:t>‘</a:t>
            </a:r>
            <a:r>
              <a:rPr lang="en-GB" sz="1300">
                <a:solidFill>
                  <a:schemeClr val="dk1"/>
                </a:solidFill>
                <a:latin typeface="EB Garamond"/>
                <a:ea typeface="EB Garamond"/>
                <a:cs typeface="EB Garamond"/>
                <a:sym typeface="EB Garamond"/>
              </a:rPr>
              <a:t>The optimal environment for anyone to learn anything in is best summarised by the following algorithm:</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If a person feels understood as an individual human being then…</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their self-esteem is increased; and if their self-esteem is increased then…</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their self-confidence will be good; and if they are in an environment where they feel understood, where their self-esteem is good and where their self-confidence is good then they feel…</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engaged; and, if they feel emotionally engaged, then their neurochemistry will be optimised for learning.</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rPr lang="en-GB" sz="1300">
                <a:solidFill>
                  <a:schemeClr val="dk1"/>
                </a:solidFill>
                <a:latin typeface="EB Garamond"/>
                <a:ea typeface="EB Garamond"/>
                <a:cs typeface="EB Garamond"/>
                <a:sym typeface="EB Garamond"/>
              </a:rPr>
              <a:t>And what is this but ‘love’ in the pure sense of that word?’</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lang="en-GB" sz="1300">
                <a:solidFill>
                  <a:schemeClr val="dk1"/>
                </a:solidFill>
                <a:latin typeface="EB Garamond"/>
                <a:ea typeface="EB Garamond"/>
                <a:cs typeface="EB Garamond"/>
                <a:sym typeface="EB Garamond"/>
              </a:rPr>
              <a:t>Dr Andrew Curran</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i="1" lang="en-GB" sz="1300">
                <a:solidFill>
                  <a:schemeClr val="dk1"/>
                </a:solidFill>
                <a:latin typeface="EB Garamond"/>
                <a:ea typeface="EB Garamond"/>
                <a:cs typeface="EB Garamond"/>
                <a:sym typeface="EB Garamond"/>
              </a:rPr>
              <a:t>The Big Book of Independent Thinking</a:t>
            </a:r>
            <a:endParaRPr sz="1100">
              <a:solidFill>
                <a:schemeClr val="dk1"/>
              </a:solidFill>
              <a:latin typeface="EB Garamond"/>
              <a:ea typeface="EB Garamond"/>
              <a:cs typeface="EB Garamond"/>
              <a:sym typeface="EB Garamond"/>
            </a:endParaRPr>
          </a:p>
        </p:txBody>
      </p:sp>
      <p:pic>
        <p:nvPicPr>
          <p:cNvPr id="669" name="Google Shape;669;p68"/>
          <p:cNvPicPr preferRelativeResize="0"/>
          <p:nvPr/>
        </p:nvPicPr>
        <p:blipFill>
          <a:blip r:embed="rId3">
            <a:alphaModFix/>
          </a:blip>
          <a:stretch>
            <a:fillRect/>
          </a:stretch>
        </p:blipFill>
        <p:spPr>
          <a:xfrm>
            <a:off x="5839750" y="1147700"/>
            <a:ext cx="2988000" cy="346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0" st="0"/>
                                            </p:txEl>
                                          </p:spTgt>
                                        </p:tgtEl>
                                        <p:attrNameLst>
                                          <p:attrName>style.visibility</p:attrName>
                                        </p:attrNameLst>
                                      </p:cBhvr>
                                      <p:to>
                                        <p:strVal val="visible"/>
                                      </p:to>
                                    </p:set>
                                    <p:anim calcmode="lin" valueType="num">
                                      <p:cBhvr additive="base">
                                        <p:cTn dur="1000"/>
                                        <p:tgtEl>
                                          <p:spTgt spid="66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1" st="1"/>
                                            </p:txEl>
                                          </p:spTgt>
                                        </p:tgtEl>
                                        <p:attrNameLst>
                                          <p:attrName>style.visibility</p:attrName>
                                        </p:attrNameLst>
                                      </p:cBhvr>
                                      <p:to>
                                        <p:strVal val="visible"/>
                                      </p:to>
                                    </p:set>
                                    <p:anim calcmode="lin" valueType="num">
                                      <p:cBhvr additive="base">
                                        <p:cTn dur="1000"/>
                                        <p:tgtEl>
                                          <p:spTgt spid="66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2" st="2"/>
                                            </p:txEl>
                                          </p:spTgt>
                                        </p:tgtEl>
                                        <p:attrNameLst>
                                          <p:attrName>style.visibility</p:attrName>
                                        </p:attrNameLst>
                                      </p:cBhvr>
                                      <p:to>
                                        <p:strVal val="visible"/>
                                      </p:to>
                                    </p:set>
                                    <p:anim calcmode="lin" valueType="num">
                                      <p:cBhvr additive="base">
                                        <p:cTn dur="1000"/>
                                        <p:tgtEl>
                                          <p:spTgt spid="66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3" st="3"/>
                                            </p:txEl>
                                          </p:spTgt>
                                        </p:tgtEl>
                                        <p:attrNameLst>
                                          <p:attrName>style.visibility</p:attrName>
                                        </p:attrNameLst>
                                      </p:cBhvr>
                                      <p:to>
                                        <p:strVal val="visible"/>
                                      </p:to>
                                    </p:set>
                                    <p:anim calcmode="lin" valueType="num">
                                      <p:cBhvr additive="base">
                                        <p:cTn dur="1000"/>
                                        <p:tgtEl>
                                          <p:spTgt spid="66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4" st="4"/>
                                            </p:txEl>
                                          </p:spTgt>
                                        </p:tgtEl>
                                        <p:attrNameLst>
                                          <p:attrName>style.visibility</p:attrName>
                                        </p:attrNameLst>
                                      </p:cBhvr>
                                      <p:to>
                                        <p:strVal val="visible"/>
                                      </p:to>
                                    </p:set>
                                    <p:anim calcmode="lin" valueType="num">
                                      <p:cBhvr additive="base">
                                        <p:cTn dur="1000"/>
                                        <p:tgtEl>
                                          <p:spTgt spid="66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5" st="5"/>
                                            </p:txEl>
                                          </p:spTgt>
                                        </p:tgtEl>
                                        <p:attrNameLst>
                                          <p:attrName>style.visibility</p:attrName>
                                        </p:attrNameLst>
                                      </p:cBhvr>
                                      <p:to>
                                        <p:strVal val="visible"/>
                                      </p:to>
                                    </p:set>
                                    <p:anim calcmode="lin" valueType="num">
                                      <p:cBhvr additive="base">
                                        <p:cTn dur="1000"/>
                                        <p:tgtEl>
                                          <p:spTgt spid="66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6" st="6"/>
                                            </p:txEl>
                                          </p:spTgt>
                                        </p:tgtEl>
                                        <p:attrNameLst>
                                          <p:attrName>style.visibility</p:attrName>
                                        </p:attrNameLst>
                                      </p:cBhvr>
                                      <p:to>
                                        <p:strVal val="visible"/>
                                      </p:to>
                                    </p:set>
                                    <p:anim calcmode="lin" valueType="num">
                                      <p:cBhvr additive="base">
                                        <p:cTn dur="1000"/>
                                        <p:tgtEl>
                                          <p:spTgt spid="66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7" st="7"/>
                                            </p:txEl>
                                          </p:spTgt>
                                        </p:tgtEl>
                                        <p:attrNameLst>
                                          <p:attrName>style.visibility</p:attrName>
                                        </p:attrNameLst>
                                      </p:cBhvr>
                                      <p:to>
                                        <p:strVal val="visible"/>
                                      </p:to>
                                    </p:set>
                                    <p:anim calcmode="lin" valueType="num">
                                      <p:cBhvr additive="base">
                                        <p:cTn dur="1000"/>
                                        <p:tgtEl>
                                          <p:spTgt spid="66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8" st="8"/>
                                            </p:txEl>
                                          </p:spTgt>
                                        </p:tgtEl>
                                        <p:attrNameLst>
                                          <p:attrName>style.visibility</p:attrName>
                                        </p:attrNameLst>
                                      </p:cBhvr>
                                      <p:to>
                                        <p:strVal val="visible"/>
                                      </p:to>
                                    </p:set>
                                    <p:anim calcmode="lin" valueType="num">
                                      <p:cBhvr additive="base">
                                        <p:cTn dur="1000"/>
                                        <p:tgtEl>
                                          <p:spTgt spid="66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9" st="9"/>
                                            </p:txEl>
                                          </p:spTgt>
                                        </p:tgtEl>
                                        <p:attrNameLst>
                                          <p:attrName>style.visibility</p:attrName>
                                        </p:attrNameLst>
                                      </p:cBhvr>
                                      <p:to>
                                        <p:strVal val="visible"/>
                                      </p:to>
                                    </p:set>
                                    <p:anim calcmode="lin" valueType="num">
                                      <p:cBhvr additive="base">
                                        <p:cTn dur="1000"/>
                                        <p:tgtEl>
                                          <p:spTgt spid="66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xEl>
                                              <p:pRg end="10" st="10"/>
                                            </p:txEl>
                                          </p:spTgt>
                                        </p:tgtEl>
                                        <p:attrNameLst>
                                          <p:attrName>style.visibility</p:attrName>
                                        </p:attrNameLst>
                                      </p:cBhvr>
                                      <p:to>
                                        <p:strVal val="visible"/>
                                      </p:to>
                                    </p:set>
                                    <p:anim calcmode="lin" valueType="num">
                                      <p:cBhvr additive="base">
                                        <p:cTn dur="1000"/>
                                        <p:tgtEl>
                                          <p:spTgt spid="66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9"/>
          <p:cNvSpPr/>
          <p:nvPr/>
        </p:nvSpPr>
        <p:spPr>
          <a:xfrm>
            <a:off x="2179585" y="157825"/>
            <a:ext cx="4903462" cy="716268"/>
          </a:xfrm>
          <a:prstGeom prst="rect">
            <a:avLst/>
          </a:prstGeom>
        </p:spPr>
        <p:txBody>
          <a:bodyPr>
            <a:prstTxWarp prst="textPlain"/>
          </a:bodyPr>
          <a:lstStyle/>
          <a:p>
            <a:pPr lvl="0" algn="ctr"/>
            <a:r>
              <a:rPr b="0" i="0">
                <a:ln>
                  <a:noFill/>
                </a:ln>
                <a:solidFill>
                  <a:srgbClr val="FFFFFF"/>
                </a:solidFill>
                <a:latin typeface="EB Garamond"/>
              </a:rPr>
              <a:t>The Neurology of Peace</a:t>
            </a:r>
          </a:p>
        </p:txBody>
      </p:sp>
      <p:sp>
        <p:nvSpPr>
          <p:cNvPr id="675" name="Google Shape;675;p69"/>
          <p:cNvSpPr txBox="1"/>
          <p:nvPr/>
        </p:nvSpPr>
        <p:spPr>
          <a:xfrm>
            <a:off x="132250" y="1203800"/>
            <a:ext cx="5707500" cy="304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600">
                <a:solidFill>
                  <a:schemeClr val="lt1"/>
                </a:solidFill>
                <a:latin typeface="Average"/>
                <a:ea typeface="Average"/>
                <a:cs typeface="Average"/>
                <a:sym typeface="Average"/>
              </a:rPr>
              <a:t>‘</a:t>
            </a:r>
            <a:r>
              <a:rPr lang="en-GB" sz="1600">
                <a:solidFill>
                  <a:schemeClr val="dk1"/>
                </a:solidFill>
                <a:latin typeface="EB Garamond"/>
                <a:ea typeface="EB Garamond"/>
                <a:cs typeface="EB Garamond"/>
                <a:sym typeface="EB Garamond"/>
              </a:rPr>
              <a:t>Everyone you meet is an individual human. The more they feel the four elements above when they are with you, the more they will learn from you.</a:t>
            </a:r>
            <a:endParaRPr sz="1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GB" sz="1600">
                <a:solidFill>
                  <a:schemeClr val="dk1"/>
                </a:solidFill>
                <a:latin typeface="EB Garamond"/>
                <a:ea typeface="EB Garamond"/>
                <a:cs typeface="EB Garamond"/>
                <a:sym typeface="EB Garamond"/>
              </a:rPr>
              <a:t>And do you know the best thing about all this?  This chapter represents a precis of billions of dollars’ worth and many years of research, and what has it told us?</a:t>
            </a:r>
            <a:endParaRPr sz="1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GB" sz="1600">
                <a:solidFill>
                  <a:schemeClr val="dk1"/>
                </a:solidFill>
                <a:latin typeface="EB Garamond"/>
                <a:ea typeface="EB Garamond"/>
                <a:cs typeface="EB Garamond"/>
                <a:sym typeface="EB Garamond"/>
              </a:rPr>
              <a:t>Exactly what any village wise woman has been able to tell us for the past ten thousand years. Neat, huh?</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lang="en-GB" sz="1300">
                <a:solidFill>
                  <a:schemeClr val="dk1"/>
                </a:solidFill>
                <a:latin typeface="EB Garamond"/>
                <a:ea typeface="EB Garamond"/>
                <a:cs typeface="EB Garamond"/>
                <a:sym typeface="EB Garamond"/>
              </a:rPr>
              <a:t>Dr Andrew Curran</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i="1" lang="en-GB" sz="1300">
                <a:solidFill>
                  <a:schemeClr val="dk1"/>
                </a:solidFill>
                <a:latin typeface="EB Garamond"/>
                <a:ea typeface="EB Garamond"/>
                <a:cs typeface="EB Garamond"/>
                <a:sym typeface="EB Garamond"/>
              </a:rPr>
              <a:t>The Big Book of Independent Thinking</a:t>
            </a:r>
            <a:endParaRPr sz="1100">
              <a:solidFill>
                <a:schemeClr val="dk1"/>
              </a:solidFill>
              <a:latin typeface="EB Garamond"/>
              <a:ea typeface="EB Garamond"/>
              <a:cs typeface="EB Garamond"/>
              <a:sym typeface="EB Garamond"/>
            </a:endParaRPr>
          </a:p>
        </p:txBody>
      </p:sp>
      <p:pic>
        <p:nvPicPr>
          <p:cNvPr id="676" name="Google Shape;676;p69"/>
          <p:cNvPicPr preferRelativeResize="0"/>
          <p:nvPr/>
        </p:nvPicPr>
        <p:blipFill>
          <a:blip r:embed="rId3">
            <a:alphaModFix/>
          </a:blip>
          <a:stretch>
            <a:fillRect/>
          </a:stretch>
        </p:blipFill>
        <p:spPr>
          <a:xfrm>
            <a:off x="5839750" y="1147700"/>
            <a:ext cx="2988000" cy="346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0" st="0"/>
                                            </p:txEl>
                                          </p:spTgt>
                                        </p:tgtEl>
                                        <p:attrNameLst>
                                          <p:attrName>style.visibility</p:attrName>
                                        </p:attrNameLst>
                                      </p:cBhvr>
                                      <p:to>
                                        <p:strVal val="visible"/>
                                      </p:to>
                                    </p:set>
                                    <p:anim calcmode="lin" valueType="num">
                                      <p:cBhvr additive="base">
                                        <p:cTn dur="1000"/>
                                        <p:tgtEl>
                                          <p:spTgt spid="67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1" st="1"/>
                                            </p:txEl>
                                          </p:spTgt>
                                        </p:tgtEl>
                                        <p:attrNameLst>
                                          <p:attrName>style.visibility</p:attrName>
                                        </p:attrNameLst>
                                      </p:cBhvr>
                                      <p:to>
                                        <p:strVal val="visible"/>
                                      </p:to>
                                    </p:set>
                                    <p:anim calcmode="lin" valueType="num">
                                      <p:cBhvr additive="base">
                                        <p:cTn dur="1000"/>
                                        <p:tgtEl>
                                          <p:spTgt spid="67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2" st="2"/>
                                            </p:txEl>
                                          </p:spTgt>
                                        </p:tgtEl>
                                        <p:attrNameLst>
                                          <p:attrName>style.visibility</p:attrName>
                                        </p:attrNameLst>
                                      </p:cBhvr>
                                      <p:to>
                                        <p:strVal val="visible"/>
                                      </p:to>
                                    </p:set>
                                    <p:anim calcmode="lin" valueType="num">
                                      <p:cBhvr additive="base">
                                        <p:cTn dur="1000"/>
                                        <p:tgtEl>
                                          <p:spTgt spid="67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3" st="3"/>
                                            </p:txEl>
                                          </p:spTgt>
                                        </p:tgtEl>
                                        <p:attrNameLst>
                                          <p:attrName>style.visibility</p:attrName>
                                        </p:attrNameLst>
                                      </p:cBhvr>
                                      <p:to>
                                        <p:strVal val="visible"/>
                                      </p:to>
                                    </p:set>
                                    <p:anim calcmode="lin" valueType="num">
                                      <p:cBhvr additive="base">
                                        <p:cTn dur="1000"/>
                                        <p:tgtEl>
                                          <p:spTgt spid="67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4" st="4"/>
                                            </p:txEl>
                                          </p:spTgt>
                                        </p:tgtEl>
                                        <p:attrNameLst>
                                          <p:attrName>style.visibility</p:attrName>
                                        </p:attrNameLst>
                                      </p:cBhvr>
                                      <p:to>
                                        <p:strVal val="visible"/>
                                      </p:to>
                                    </p:set>
                                    <p:anim calcmode="lin" valueType="num">
                                      <p:cBhvr additive="base">
                                        <p:cTn dur="1000"/>
                                        <p:tgtEl>
                                          <p:spTgt spid="67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5" st="5"/>
                                            </p:txEl>
                                          </p:spTgt>
                                        </p:tgtEl>
                                        <p:attrNameLst>
                                          <p:attrName>style.visibility</p:attrName>
                                        </p:attrNameLst>
                                      </p:cBhvr>
                                      <p:to>
                                        <p:strVal val="visible"/>
                                      </p:to>
                                    </p:set>
                                    <p:anim calcmode="lin" valueType="num">
                                      <p:cBhvr additive="base">
                                        <p:cTn dur="1000"/>
                                        <p:tgtEl>
                                          <p:spTgt spid="67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6" st="6"/>
                                            </p:txEl>
                                          </p:spTgt>
                                        </p:tgtEl>
                                        <p:attrNameLst>
                                          <p:attrName>style.visibility</p:attrName>
                                        </p:attrNameLst>
                                      </p:cBhvr>
                                      <p:to>
                                        <p:strVal val="visible"/>
                                      </p:to>
                                    </p:set>
                                    <p:anim calcmode="lin" valueType="num">
                                      <p:cBhvr additive="base">
                                        <p:cTn dur="1000"/>
                                        <p:tgtEl>
                                          <p:spTgt spid="67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2CF"/>
        </a:solidFill>
      </p:bgPr>
    </p:bg>
    <p:spTree>
      <p:nvGrpSpPr>
        <p:cNvPr id="680" name="Shape 680"/>
        <p:cNvGrpSpPr/>
        <p:nvPr/>
      </p:nvGrpSpPr>
      <p:grpSpPr>
        <a:xfrm>
          <a:off x="0" y="0"/>
          <a:ext cx="0" cy="0"/>
          <a:chOff x="0" y="0"/>
          <a:chExt cx="0" cy="0"/>
        </a:xfrm>
      </p:grpSpPr>
      <p:sp>
        <p:nvSpPr>
          <p:cNvPr id="681" name="Google Shape;681;p70"/>
          <p:cNvSpPr/>
          <p:nvPr/>
        </p:nvSpPr>
        <p:spPr>
          <a:xfrm>
            <a:off x="0" y="0"/>
            <a:ext cx="9144000" cy="128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0"/>
          <p:cNvSpPr/>
          <p:nvPr/>
        </p:nvSpPr>
        <p:spPr>
          <a:xfrm>
            <a:off x="0" y="2654450"/>
            <a:ext cx="9144000" cy="2343600"/>
          </a:xfrm>
          <a:prstGeom prst="rect">
            <a:avLst/>
          </a:prstGeom>
          <a:solidFill>
            <a:srgbClr val="003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0"/>
          <p:cNvSpPr/>
          <p:nvPr/>
        </p:nvSpPr>
        <p:spPr>
          <a:xfrm>
            <a:off x="0" y="4968825"/>
            <a:ext cx="9144000" cy="174900"/>
          </a:xfrm>
          <a:prstGeom prst="rect">
            <a:avLst/>
          </a:prstGeom>
          <a:solidFill>
            <a:srgbClr val="6AA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70"/>
          <p:cNvPicPr preferRelativeResize="0"/>
          <p:nvPr/>
        </p:nvPicPr>
        <p:blipFill>
          <a:blip r:embed="rId3">
            <a:alphaModFix amt="80000"/>
          </a:blip>
          <a:stretch>
            <a:fillRect/>
          </a:stretch>
        </p:blipFill>
        <p:spPr>
          <a:xfrm>
            <a:off x="152423" y="152400"/>
            <a:ext cx="986325" cy="966125"/>
          </a:xfrm>
          <a:prstGeom prst="rect">
            <a:avLst/>
          </a:prstGeom>
          <a:noFill/>
          <a:ln>
            <a:noFill/>
          </a:ln>
        </p:spPr>
      </p:pic>
      <p:sp>
        <p:nvSpPr>
          <p:cNvPr id="685" name="Google Shape;685;p70"/>
          <p:cNvSpPr/>
          <p:nvPr/>
        </p:nvSpPr>
        <p:spPr>
          <a:xfrm>
            <a:off x="1963448" y="3380795"/>
            <a:ext cx="5217100" cy="408803"/>
          </a:xfrm>
          <a:prstGeom prst="rect">
            <a:avLst/>
          </a:prstGeom>
        </p:spPr>
        <p:txBody>
          <a:bodyPr>
            <a:prstTxWarp prst="textPlain"/>
          </a:bodyPr>
          <a:lstStyle/>
          <a:p>
            <a:pPr lvl="0" algn="ctr"/>
            <a:r>
              <a:rPr b="0" i="0">
                <a:ln>
                  <a:noFill/>
                </a:ln>
                <a:solidFill>
                  <a:srgbClr val="FFFFFF"/>
                </a:solidFill>
                <a:latin typeface="EB Garamond"/>
              </a:rPr>
              <a:t>www.positivepeacecambridge.org</a:t>
            </a:r>
          </a:p>
        </p:txBody>
      </p:sp>
      <p:sp>
        <p:nvSpPr>
          <p:cNvPr id="686" name="Google Shape;686;p70"/>
          <p:cNvSpPr/>
          <p:nvPr/>
        </p:nvSpPr>
        <p:spPr>
          <a:xfrm>
            <a:off x="2378648" y="2864413"/>
            <a:ext cx="4386699" cy="356130"/>
          </a:xfrm>
          <a:prstGeom prst="rect">
            <a:avLst/>
          </a:prstGeom>
        </p:spPr>
        <p:txBody>
          <a:bodyPr>
            <a:prstTxWarp prst="textPlain"/>
          </a:bodyPr>
          <a:lstStyle/>
          <a:p>
            <a:pPr lvl="0" algn="ctr"/>
            <a:r>
              <a:rPr b="0" i="0">
                <a:ln>
                  <a:noFill/>
                </a:ln>
                <a:solidFill>
                  <a:srgbClr val="CFE2F3"/>
                </a:solidFill>
                <a:latin typeface="EB Garamond"/>
              </a:rPr>
              <a:t>For more information, visit:</a:t>
            </a:r>
          </a:p>
        </p:txBody>
      </p:sp>
      <p:sp>
        <p:nvSpPr>
          <p:cNvPr id="687" name="Google Shape;687;p70"/>
          <p:cNvSpPr/>
          <p:nvPr/>
        </p:nvSpPr>
        <p:spPr>
          <a:xfrm>
            <a:off x="3898567" y="3949846"/>
            <a:ext cx="1346863" cy="300602"/>
          </a:xfrm>
          <a:prstGeom prst="rect">
            <a:avLst/>
          </a:prstGeom>
        </p:spPr>
        <p:txBody>
          <a:bodyPr>
            <a:prstTxWarp prst="textPlain"/>
          </a:bodyPr>
          <a:lstStyle/>
          <a:p>
            <a:pPr lvl="0" algn="ctr"/>
            <a:r>
              <a:rPr b="0" i="0">
                <a:ln>
                  <a:noFill/>
                </a:ln>
                <a:solidFill>
                  <a:srgbClr val="CFE2F3"/>
                </a:solidFill>
                <a:latin typeface="EB Garamond"/>
              </a:rPr>
              <a:t>or email:</a:t>
            </a:r>
          </a:p>
        </p:txBody>
      </p:sp>
      <p:sp>
        <p:nvSpPr>
          <p:cNvPr id="688" name="Google Shape;688;p70"/>
          <p:cNvSpPr/>
          <p:nvPr/>
        </p:nvSpPr>
        <p:spPr>
          <a:xfrm>
            <a:off x="2014389" y="4410684"/>
            <a:ext cx="5115207" cy="408803"/>
          </a:xfrm>
          <a:prstGeom prst="rect">
            <a:avLst/>
          </a:prstGeom>
        </p:spPr>
        <p:txBody>
          <a:bodyPr>
            <a:prstTxWarp prst="textPlain"/>
          </a:bodyPr>
          <a:lstStyle/>
          <a:p>
            <a:pPr lvl="0" algn="ctr"/>
            <a:r>
              <a:rPr b="0" i="0">
                <a:ln>
                  <a:noFill/>
                </a:ln>
                <a:solidFill>
                  <a:srgbClr val="FFFFFF"/>
                </a:solidFill>
                <a:latin typeface="EB Garamond"/>
              </a:rPr>
              <a:t>roy@positivepeacecambridge.org</a:t>
            </a:r>
          </a:p>
        </p:txBody>
      </p:sp>
      <p:sp>
        <p:nvSpPr>
          <p:cNvPr id="689" name="Google Shape;689;p70"/>
          <p:cNvSpPr/>
          <p:nvPr/>
        </p:nvSpPr>
        <p:spPr>
          <a:xfrm>
            <a:off x="2532227" y="1580352"/>
            <a:ext cx="4079555" cy="926526"/>
          </a:xfrm>
          <a:prstGeom prst="rect">
            <a:avLst/>
          </a:prstGeom>
        </p:spPr>
        <p:txBody>
          <a:bodyPr>
            <a:prstTxWarp prst="textPlain"/>
          </a:bodyPr>
          <a:lstStyle/>
          <a:p>
            <a:pPr lvl="0" algn="ctr"/>
            <a:r>
              <a:rPr b="0" i="0">
                <a:ln>
                  <a:noFill/>
                </a:ln>
                <a:solidFill>
                  <a:srgbClr val="CFE2F3"/>
                </a:solidFill>
                <a:latin typeface="EB Garamond"/>
              </a:rPr>
              <a:t>Thank you.</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1"/>
          <p:cNvSpPr/>
          <p:nvPr/>
        </p:nvSpPr>
        <p:spPr>
          <a:xfrm>
            <a:off x="2408800" y="2215782"/>
            <a:ext cx="4326376" cy="711954"/>
          </a:xfrm>
          <a:prstGeom prst="rect">
            <a:avLst/>
          </a:prstGeom>
        </p:spPr>
        <p:txBody>
          <a:bodyPr>
            <a:prstTxWarp prst="textPlain"/>
          </a:bodyPr>
          <a:lstStyle/>
          <a:p>
            <a:pPr lvl="0" algn="ctr"/>
            <a:r>
              <a:rPr b="0" i="0">
                <a:ln>
                  <a:noFill/>
                </a:ln>
                <a:solidFill>
                  <a:schemeClr val="dk1"/>
                </a:solidFill>
                <a:latin typeface="EB Garamond"/>
              </a:rPr>
              <a:t>Summary Slides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descr="worldview1" id="699" name="Google Shape;699;p72"/>
          <p:cNvPicPr preferRelativeResize="0"/>
          <p:nvPr/>
        </p:nvPicPr>
        <p:blipFill rotWithShape="1">
          <a:blip r:embed="rId3">
            <a:alphaModFix/>
          </a:blip>
          <a:srcRect b="35514" l="31412" r="0" t="12706"/>
          <a:stretch/>
        </p:blipFill>
        <p:spPr>
          <a:xfrm>
            <a:off x="1119075" y="1086800"/>
            <a:ext cx="7086000" cy="3551100"/>
          </a:xfrm>
          <a:prstGeom prst="rect">
            <a:avLst/>
          </a:prstGeom>
          <a:noFill/>
          <a:ln cap="flat" cmpd="sng" w="19050">
            <a:solidFill>
              <a:srgbClr val="F3F3F3"/>
            </a:solidFill>
            <a:prstDash val="solid"/>
            <a:round/>
            <a:headEnd len="sm" w="sm" type="none"/>
            <a:tailEnd len="sm" w="sm" type="none"/>
          </a:ln>
        </p:spPr>
      </p:pic>
      <p:sp>
        <p:nvSpPr>
          <p:cNvPr id="700" name="Google Shape;700;p72"/>
          <p:cNvSpPr/>
          <p:nvPr/>
        </p:nvSpPr>
        <p:spPr>
          <a:xfrm>
            <a:off x="1119075" y="156525"/>
            <a:ext cx="7086009" cy="808123"/>
          </a:xfrm>
          <a:prstGeom prst="rect">
            <a:avLst/>
          </a:prstGeom>
        </p:spPr>
        <p:txBody>
          <a:bodyPr>
            <a:prstTxWarp prst="textPlain"/>
          </a:bodyPr>
          <a:lstStyle/>
          <a:p>
            <a:pPr lvl="0" algn="ctr"/>
            <a:r>
              <a:rPr b="0" i="0">
                <a:ln cap="flat" cmpd="sng" w="19050">
                  <a:solidFill>
                    <a:srgbClr val="003E72"/>
                  </a:solidFill>
                  <a:prstDash val="solid"/>
                  <a:round/>
                  <a:headEnd len="sm" w="sm" type="none"/>
                  <a:tailEnd len="sm" w="sm" type="none"/>
                </a:ln>
                <a:solidFill>
                  <a:srgbClr val="FFFFFF"/>
                </a:solidFill>
                <a:latin typeface="Average"/>
              </a:rPr>
              <a:t>We do not see the world as it is.</a:t>
            </a:r>
            <a:br>
              <a:rPr b="0" i="0">
                <a:ln cap="flat" cmpd="sng" w="19050">
                  <a:solidFill>
                    <a:srgbClr val="003E72"/>
                  </a:solidFill>
                  <a:prstDash val="solid"/>
                  <a:round/>
                  <a:headEnd len="sm" w="sm" type="none"/>
                  <a:tailEnd len="sm" w="sm" type="none"/>
                </a:ln>
                <a:solidFill>
                  <a:srgbClr val="FFFFFF"/>
                </a:solidFill>
                <a:latin typeface="Average"/>
              </a:rPr>
            </a:br>
            <a:r>
              <a:rPr b="0" i="0">
                <a:ln cap="flat" cmpd="sng" w="19050">
                  <a:solidFill>
                    <a:srgbClr val="003E72"/>
                  </a:solidFill>
                  <a:prstDash val="solid"/>
                  <a:round/>
                  <a:headEnd len="sm" w="sm" type="none"/>
                  <a:tailEnd len="sm" w="sm" type="none"/>
                </a:ln>
                <a:solidFill>
                  <a:srgbClr val="FFFFFF"/>
                </a:solidFill>
                <a:latin typeface="Average"/>
              </a:rPr>
              <a:t>We see the world the way we think it is.</a:t>
            </a:r>
          </a:p>
        </p:txBody>
      </p:sp>
      <p:sp>
        <p:nvSpPr>
          <p:cNvPr id="701" name="Google Shape;701;p72"/>
          <p:cNvSpPr/>
          <p:nvPr/>
        </p:nvSpPr>
        <p:spPr>
          <a:xfrm>
            <a:off x="7075233" y="1263099"/>
            <a:ext cx="1129853" cy="408901"/>
          </a:xfrm>
          <a:prstGeom prst="rect">
            <a:avLst/>
          </a:prstGeom>
        </p:spPr>
        <p:txBody>
          <a:bodyPr>
            <a:prstTxWarp prst="textPlain"/>
          </a:bodyPr>
          <a:lstStyle/>
          <a:p>
            <a:pPr lvl="0" algn="ctr"/>
            <a:r>
              <a:rPr b="0" i="0">
                <a:ln cap="flat" cmpd="sng" w="19050">
                  <a:solidFill>
                    <a:srgbClr val="003E72"/>
                  </a:solidFill>
                  <a:prstDash val="solid"/>
                  <a:round/>
                  <a:headEnd len="sm" w="sm" type="none"/>
                  <a:tailEnd len="sm" w="sm" type="none"/>
                </a:ln>
                <a:solidFill>
                  <a:srgbClr val="FFFFFF"/>
                </a:solidFill>
                <a:latin typeface="EB Garamond"/>
              </a:rPr>
              <a:t>Aristotle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p:nvPr/>
        </p:nvSpPr>
        <p:spPr>
          <a:xfrm rot="-5400000">
            <a:off x="-1727914" y="2142012"/>
            <a:ext cx="4442602" cy="331125"/>
          </a:xfrm>
          <a:prstGeom prst="rect">
            <a:avLst/>
          </a:prstGeom>
        </p:spPr>
        <p:txBody>
          <a:bodyPr>
            <a:prstTxWarp prst="textPlain"/>
          </a:bodyPr>
          <a:lstStyle/>
          <a:p>
            <a:pPr lvl="0" algn="ctr"/>
            <a:r>
              <a:rPr b="0" i="0">
                <a:ln>
                  <a:noFill/>
                </a:ln>
                <a:solidFill>
                  <a:srgbClr val="0072CF"/>
                </a:solidFill>
                <a:latin typeface="EB Garamond"/>
              </a:rPr>
              <a:t>The Positive Peace Matrix</a:t>
            </a:r>
          </a:p>
        </p:txBody>
      </p:sp>
      <p:sp>
        <p:nvSpPr>
          <p:cNvPr id="707" name="Google Shape;707;p73"/>
          <p:cNvSpPr/>
          <p:nvPr/>
        </p:nvSpPr>
        <p:spPr>
          <a:xfrm rot="-5400000">
            <a:off x="-1342827" y="2155123"/>
            <a:ext cx="4445528" cy="301975"/>
          </a:xfrm>
          <a:prstGeom prst="rect">
            <a:avLst/>
          </a:prstGeom>
        </p:spPr>
        <p:txBody>
          <a:bodyPr>
            <a:prstTxWarp prst="textPlain"/>
          </a:bodyPr>
          <a:lstStyle/>
          <a:p>
            <a:pPr lvl="0" algn="ctr"/>
            <a:r>
              <a:rPr b="0" i="0">
                <a:ln>
                  <a:noFill/>
                </a:ln>
                <a:solidFill>
                  <a:srgbClr val="6AADE4"/>
                </a:solidFill>
                <a:latin typeface="EB Garamond"/>
              </a:rPr>
              <a:t>Prof Hilary Cremin and Roy Leighton</a:t>
            </a:r>
          </a:p>
        </p:txBody>
      </p:sp>
      <p:sp>
        <p:nvSpPr>
          <p:cNvPr id="708" name="Google Shape;708;p73"/>
          <p:cNvSpPr/>
          <p:nvPr/>
        </p:nvSpPr>
        <p:spPr>
          <a:xfrm>
            <a:off x="1439875" y="209488"/>
            <a:ext cx="13464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3"/>
          <p:cNvSpPr/>
          <p:nvPr/>
        </p:nvSpPr>
        <p:spPr>
          <a:xfrm>
            <a:off x="2794250" y="209494"/>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EB Garamond"/>
              <a:ea typeface="EB Garamond"/>
              <a:cs typeface="EB Garamond"/>
              <a:sym typeface="EB Garamond"/>
            </a:endParaRPr>
          </a:p>
        </p:txBody>
      </p:sp>
      <p:sp>
        <p:nvSpPr>
          <p:cNvPr id="710" name="Google Shape;710;p73"/>
          <p:cNvSpPr/>
          <p:nvPr/>
        </p:nvSpPr>
        <p:spPr>
          <a:xfrm>
            <a:off x="4318899" y="209509"/>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3"/>
          <p:cNvSpPr/>
          <p:nvPr/>
        </p:nvSpPr>
        <p:spPr>
          <a:xfrm>
            <a:off x="5835700" y="209494"/>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3"/>
          <p:cNvSpPr/>
          <p:nvPr/>
        </p:nvSpPr>
        <p:spPr>
          <a:xfrm>
            <a:off x="7352500" y="209509"/>
            <a:ext cx="1509000" cy="851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3"/>
          <p:cNvSpPr/>
          <p:nvPr/>
        </p:nvSpPr>
        <p:spPr>
          <a:xfrm>
            <a:off x="1439875" y="1077265"/>
            <a:ext cx="1346400" cy="14601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3"/>
          <p:cNvSpPr/>
          <p:nvPr/>
        </p:nvSpPr>
        <p:spPr>
          <a:xfrm>
            <a:off x="2794250" y="1077275"/>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Building capacity</a:t>
            </a:r>
            <a:r>
              <a:rPr lang="en-GB" sz="900">
                <a:solidFill>
                  <a:srgbClr val="0C343D"/>
                </a:solidFill>
                <a:latin typeface="Oswald"/>
                <a:ea typeface="Oswald"/>
                <a:cs typeface="Oswald"/>
                <a:sym typeface="Oswald"/>
              </a:rPr>
              <a:t> for peace and wellbeing, and for  new ways of thinking, knowing, and being.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Learning</a:t>
            </a:r>
            <a:r>
              <a:rPr lang="en-GB" sz="900">
                <a:solidFill>
                  <a:srgbClr val="0C343D"/>
                </a:solidFill>
                <a:latin typeface="Oswald"/>
                <a:ea typeface="Oswald"/>
                <a:cs typeface="Oswald"/>
                <a:sym typeface="Oswald"/>
              </a:rPr>
              <a:t> self-awareness, self-acceptance, self-control and self-expression.</a:t>
            </a:r>
            <a:endParaRPr sz="900">
              <a:solidFill>
                <a:srgbClr val="0C343D"/>
              </a:solidFill>
              <a:latin typeface="Oswald"/>
              <a:ea typeface="Oswald"/>
              <a:cs typeface="Oswald"/>
              <a:sym typeface="Oswald"/>
            </a:endParaRPr>
          </a:p>
        </p:txBody>
      </p:sp>
      <p:sp>
        <p:nvSpPr>
          <p:cNvPr id="715" name="Google Shape;715;p73"/>
          <p:cNvSpPr/>
          <p:nvPr/>
        </p:nvSpPr>
        <p:spPr>
          <a:xfrm>
            <a:off x="4318899" y="1077299"/>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Developing</a:t>
            </a:r>
            <a:r>
              <a:rPr lang="en-GB" sz="900">
                <a:solidFill>
                  <a:srgbClr val="0C343D"/>
                </a:solidFill>
                <a:latin typeface="Oswald"/>
                <a:ea typeface="Oswald"/>
                <a:cs typeface="Oswald"/>
                <a:sym typeface="Oswald"/>
              </a:rPr>
              <a:t> healthy relationships and learning to work with diverse others.</a:t>
            </a:r>
            <a:endParaRPr sz="900">
              <a:solidFill>
                <a:srgbClr val="0C343D"/>
              </a:solidFill>
              <a:latin typeface="Oswald"/>
              <a:ea typeface="Oswald"/>
              <a:cs typeface="Oswald"/>
              <a:sym typeface="Oswald"/>
            </a:endParaRPr>
          </a:p>
          <a:p>
            <a:pPr indent="0" lvl="0" marL="0" marR="0" rtl="0" algn="l">
              <a:lnSpc>
                <a:spcPct val="100000"/>
              </a:lnSpc>
              <a:spcBef>
                <a:spcPts val="0"/>
              </a:spcBef>
              <a:spcAft>
                <a:spcPts val="0"/>
              </a:spcAft>
              <a:buNone/>
            </a:pPr>
            <a:r>
              <a:t/>
            </a:r>
            <a:endParaRPr sz="900">
              <a:solidFill>
                <a:srgbClr val="0C343D"/>
              </a:solidFill>
              <a:latin typeface="Oswald"/>
              <a:ea typeface="Oswald"/>
              <a:cs typeface="Oswald"/>
              <a:sym typeface="Oswald"/>
            </a:endParaRPr>
          </a:p>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Understanding</a:t>
            </a:r>
            <a:r>
              <a:rPr lang="en-GB" sz="900">
                <a:solidFill>
                  <a:srgbClr val="0C343D"/>
                </a:solidFill>
                <a:latin typeface="Oswald"/>
                <a:ea typeface="Oswald"/>
                <a:cs typeface="Oswald"/>
                <a:sym typeface="Oswald"/>
              </a:rPr>
              <a:t> and reflecting on interpersonal conflict resolution styles and conflict literacy.</a:t>
            </a:r>
            <a:endParaRPr sz="900">
              <a:solidFill>
                <a:srgbClr val="0C343D"/>
              </a:solidFill>
              <a:latin typeface="Oswald"/>
              <a:ea typeface="Oswald"/>
              <a:cs typeface="Oswald"/>
              <a:sym typeface="Oswald"/>
            </a:endParaRPr>
          </a:p>
        </p:txBody>
      </p:sp>
      <p:sp>
        <p:nvSpPr>
          <p:cNvPr id="716" name="Google Shape;716;p73"/>
          <p:cNvSpPr/>
          <p:nvPr/>
        </p:nvSpPr>
        <p:spPr>
          <a:xfrm>
            <a:off x="5835700" y="1077275"/>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Reaching out</a:t>
            </a:r>
            <a:r>
              <a:rPr lang="en-GB" sz="900">
                <a:solidFill>
                  <a:srgbClr val="0C343D"/>
                </a:solidFill>
                <a:latin typeface="Oswald"/>
                <a:ea typeface="Oswald"/>
                <a:cs typeface="Oswald"/>
                <a:sym typeface="Oswald"/>
              </a:rPr>
              <a:t> across communities and the world.</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Reflecting and articulating</a:t>
            </a:r>
            <a:r>
              <a:rPr lang="en-GB" sz="900">
                <a:solidFill>
                  <a:srgbClr val="0C343D"/>
                </a:solidFill>
                <a:latin typeface="Oswald"/>
                <a:ea typeface="Oswald"/>
                <a:cs typeface="Oswald"/>
                <a:sym typeface="Oswald"/>
              </a:rPr>
              <a:t> the human values of global citizenship, critical awareness, non-violence and care, and </a:t>
            </a:r>
            <a:r>
              <a:rPr b="1" lang="en-GB" sz="900">
                <a:solidFill>
                  <a:srgbClr val="0C343D"/>
                </a:solidFill>
                <a:latin typeface="Oswald"/>
                <a:ea typeface="Oswald"/>
                <a:cs typeface="Oswald"/>
                <a:sym typeface="Oswald"/>
              </a:rPr>
              <a:t>evaluating</a:t>
            </a:r>
            <a:r>
              <a:rPr lang="en-GB" sz="900">
                <a:solidFill>
                  <a:srgbClr val="0C343D"/>
                </a:solidFill>
                <a:latin typeface="Oswald"/>
                <a:ea typeface="Oswald"/>
                <a:cs typeface="Oswald"/>
                <a:sym typeface="Oswald"/>
              </a:rPr>
              <a:t> participation in school-based, local and global peace-making programmes.</a:t>
            </a:r>
            <a:endParaRPr sz="900">
              <a:solidFill>
                <a:srgbClr val="0C343D"/>
              </a:solidFill>
              <a:latin typeface="Oswald"/>
              <a:ea typeface="Oswald"/>
              <a:cs typeface="Oswald"/>
              <a:sym typeface="Oswald"/>
            </a:endParaRPr>
          </a:p>
        </p:txBody>
      </p:sp>
      <p:sp>
        <p:nvSpPr>
          <p:cNvPr id="717" name="Google Shape;717;p73"/>
          <p:cNvSpPr/>
          <p:nvPr/>
        </p:nvSpPr>
        <p:spPr>
          <a:xfrm>
            <a:off x="7352500" y="1077299"/>
            <a:ext cx="1509000" cy="1456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Learning </a:t>
            </a:r>
            <a:r>
              <a:rPr lang="en-GB" sz="900">
                <a:solidFill>
                  <a:srgbClr val="0C343D"/>
                </a:solidFill>
                <a:latin typeface="Oswald"/>
                <a:ea typeface="Oswald"/>
                <a:cs typeface="Oswald"/>
                <a:sym typeface="Oswald"/>
              </a:rPr>
              <a:t>to care for the planet, and </a:t>
            </a:r>
            <a:r>
              <a:rPr b="1" lang="en-GB" sz="900">
                <a:solidFill>
                  <a:srgbClr val="0C343D"/>
                </a:solidFill>
                <a:latin typeface="Oswald"/>
                <a:ea typeface="Oswald"/>
                <a:cs typeface="Oswald"/>
                <a:sym typeface="Oswald"/>
              </a:rPr>
              <a:t>to be </a:t>
            </a:r>
            <a:r>
              <a:rPr lang="en-GB" sz="900">
                <a:solidFill>
                  <a:srgbClr val="0C343D"/>
                </a:solidFill>
                <a:latin typeface="Oswald"/>
                <a:ea typeface="Oswald"/>
                <a:cs typeface="Oswald"/>
                <a:sym typeface="Oswald"/>
              </a:rPr>
              <a:t>‘in love’ with life.</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900">
              <a:solidFill>
                <a:srgbClr val="0C343D"/>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Going beyond</a:t>
            </a:r>
            <a:r>
              <a:rPr lang="en-GB" sz="900">
                <a:solidFill>
                  <a:srgbClr val="0C343D"/>
                </a:solidFill>
                <a:latin typeface="Oswald"/>
                <a:ea typeface="Oswald"/>
                <a:cs typeface="Oswald"/>
                <a:sym typeface="Oswald"/>
              </a:rPr>
              <a:t> the anthropocene and </a:t>
            </a:r>
            <a:r>
              <a:rPr b="1" lang="en-GB" sz="900">
                <a:solidFill>
                  <a:srgbClr val="0C343D"/>
                </a:solidFill>
                <a:latin typeface="Oswald"/>
                <a:ea typeface="Oswald"/>
                <a:cs typeface="Oswald"/>
                <a:sym typeface="Oswald"/>
              </a:rPr>
              <a:t>honouring</a:t>
            </a:r>
            <a:r>
              <a:rPr lang="en-GB" sz="900">
                <a:solidFill>
                  <a:srgbClr val="0C343D"/>
                </a:solidFill>
                <a:latin typeface="Oswald"/>
                <a:ea typeface="Oswald"/>
                <a:cs typeface="Oswald"/>
                <a:sym typeface="Oswald"/>
              </a:rPr>
              <a:t> the more than human.</a:t>
            </a:r>
            <a:endParaRPr sz="900">
              <a:solidFill>
                <a:srgbClr val="0C343D"/>
              </a:solidFill>
              <a:latin typeface="Oswald"/>
              <a:ea typeface="Oswald"/>
              <a:cs typeface="Oswald"/>
              <a:sym typeface="Oswald"/>
            </a:endParaRPr>
          </a:p>
        </p:txBody>
      </p:sp>
      <p:sp>
        <p:nvSpPr>
          <p:cNvPr id="718" name="Google Shape;718;p73"/>
          <p:cNvSpPr/>
          <p:nvPr/>
        </p:nvSpPr>
        <p:spPr>
          <a:xfrm>
            <a:off x="1439875" y="2547696"/>
            <a:ext cx="1346400" cy="9165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2794250" y="2545112"/>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0C343D"/>
                </a:solidFill>
                <a:latin typeface="Oswald"/>
                <a:ea typeface="Oswald"/>
                <a:cs typeface="Oswald"/>
                <a:sym typeface="Oswald"/>
              </a:rPr>
              <a:t>Addressing</a:t>
            </a:r>
            <a:r>
              <a:rPr lang="en-GB" sz="900">
                <a:solidFill>
                  <a:srgbClr val="0C343D"/>
                </a:solidFill>
                <a:latin typeface="Oswald"/>
                <a:ea typeface="Oswald"/>
                <a:cs typeface="Oswald"/>
                <a:sym typeface="Oswald"/>
              </a:rPr>
              <a:t> inner conflicts, and </a:t>
            </a:r>
            <a:r>
              <a:rPr b="1" lang="en-GB" sz="900">
                <a:solidFill>
                  <a:srgbClr val="0C343D"/>
                </a:solidFill>
                <a:latin typeface="Oswald"/>
                <a:ea typeface="Oswald"/>
                <a:cs typeface="Oswald"/>
                <a:sym typeface="Oswald"/>
              </a:rPr>
              <a:t>providing opportunities</a:t>
            </a:r>
            <a:r>
              <a:rPr lang="en-GB" sz="900">
                <a:solidFill>
                  <a:srgbClr val="0C343D"/>
                </a:solidFill>
                <a:latin typeface="Oswald"/>
                <a:ea typeface="Oswald"/>
                <a:cs typeface="Oswald"/>
                <a:sym typeface="Oswald"/>
              </a:rPr>
              <a:t> for restoration and healing.</a:t>
            </a:r>
            <a:endParaRPr sz="1300">
              <a:solidFill>
                <a:srgbClr val="0C343D"/>
              </a:solidFill>
              <a:latin typeface="Oswald"/>
              <a:ea typeface="Oswald"/>
              <a:cs typeface="Oswald"/>
              <a:sym typeface="Oswald"/>
            </a:endParaRPr>
          </a:p>
        </p:txBody>
      </p:sp>
      <p:sp>
        <p:nvSpPr>
          <p:cNvPr id="720" name="Google Shape;720;p73"/>
          <p:cNvSpPr/>
          <p:nvPr/>
        </p:nvSpPr>
        <p:spPr>
          <a:xfrm>
            <a:off x="4318899" y="2545128"/>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C343D"/>
                </a:solidFill>
                <a:latin typeface="Oswald"/>
                <a:ea typeface="Oswald"/>
                <a:cs typeface="Oswald"/>
                <a:sym typeface="Oswald"/>
              </a:rPr>
              <a:t>Resolving</a:t>
            </a:r>
            <a:r>
              <a:rPr lang="en-GB" sz="1000">
                <a:solidFill>
                  <a:srgbClr val="0C343D"/>
                </a:solidFill>
                <a:latin typeface="Oswald"/>
                <a:ea typeface="Oswald"/>
                <a:cs typeface="Oswald"/>
                <a:sym typeface="Oswald"/>
              </a:rPr>
              <a:t> conflict nonviolently, using the full spectrum of conflict resolution strategies.</a:t>
            </a:r>
            <a:endParaRPr sz="1300">
              <a:solidFill>
                <a:srgbClr val="0C343D"/>
              </a:solidFill>
              <a:latin typeface="Oswald"/>
              <a:ea typeface="Oswald"/>
              <a:cs typeface="Oswald"/>
              <a:sym typeface="Oswald"/>
            </a:endParaRPr>
          </a:p>
        </p:txBody>
      </p:sp>
      <p:sp>
        <p:nvSpPr>
          <p:cNvPr id="721" name="Google Shape;721;p73"/>
          <p:cNvSpPr/>
          <p:nvPr/>
        </p:nvSpPr>
        <p:spPr>
          <a:xfrm>
            <a:off x="5835700" y="2545112"/>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Addressing</a:t>
            </a:r>
            <a:r>
              <a:rPr lang="en-GB" sz="900">
                <a:solidFill>
                  <a:srgbClr val="0C343D"/>
                </a:solidFill>
                <a:latin typeface="Oswald"/>
                <a:ea typeface="Oswald"/>
                <a:cs typeface="Oswald"/>
                <a:sym typeface="Oswald"/>
              </a:rPr>
              <a:t> conflict in school and communities, and </a:t>
            </a:r>
            <a:r>
              <a:rPr b="1" lang="en-GB" sz="900">
                <a:solidFill>
                  <a:srgbClr val="0C343D"/>
                </a:solidFill>
                <a:latin typeface="Oswald"/>
                <a:ea typeface="Oswald"/>
                <a:cs typeface="Oswald"/>
                <a:sym typeface="Oswald"/>
              </a:rPr>
              <a:t>engaging</a:t>
            </a:r>
            <a:r>
              <a:rPr lang="en-GB" sz="900">
                <a:solidFill>
                  <a:srgbClr val="0C343D"/>
                </a:solidFill>
                <a:latin typeface="Oswald"/>
                <a:ea typeface="Oswald"/>
                <a:cs typeface="Oswald"/>
                <a:sym typeface="Oswald"/>
              </a:rPr>
              <a:t> in local and global peacemaking programmes.</a:t>
            </a:r>
            <a:endParaRPr sz="1300">
              <a:solidFill>
                <a:srgbClr val="0C343D"/>
              </a:solidFill>
              <a:latin typeface="Oswald"/>
              <a:ea typeface="Oswald"/>
              <a:cs typeface="Oswald"/>
              <a:sym typeface="Oswald"/>
            </a:endParaRPr>
          </a:p>
        </p:txBody>
      </p:sp>
      <p:sp>
        <p:nvSpPr>
          <p:cNvPr id="722" name="Google Shape;722;p73"/>
          <p:cNvSpPr/>
          <p:nvPr/>
        </p:nvSpPr>
        <p:spPr>
          <a:xfrm>
            <a:off x="7352500" y="2545128"/>
            <a:ext cx="1509000" cy="914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900">
                <a:solidFill>
                  <a:srgbClr val="0C343D"/>
                </a:solidFill>
                <a:latin typeface="Oswald"/>
                <a:ea typeface="Oswald"/>
                <a:cs typeface="Oswald"/>
                <a:sym typeface="Oswald"/>
              </a:rPr>
              <a:t>Rewilding</a:t>
            </a:r>
            <a:r>
              <a:rPr lang="en-GB" sz="900">
                <a:solidFill>
                  <a:srgbClr val="0C343D"/>
                </a:solidFill>
                <a:latin typeface="Oswald"/>
                <a:ea typeface="Oswald"/>
                <a:cs typeface="Oswald"/>
                <a:sym typeface="Oswald"/>
              </a:rPr>
              <a:t> projects and </a:t>
            </a:r>
            <a:r>
              <a:rPr b="1" lang="en-GB" sz="900">
                <a:solidFill>
                  <a:srgbClr val="0C343D"/>
                </a:solidFill>
                <a:latin typeface="Oswald"/>
                <a:ea typeface="Oswald"/>
                <a:cs typeface="Oswald"/>
                <a:sym typeface="Oswald"/>
              </a:rPr>
              <a:t>reconnecting</a:t>
            </a:r>
            <a:r>
              <a:rPr lang="en-GB" sz="900">
                <a:solidFill>
                  <a:srgbClr val="0C343D"/>
                </a:solidFill>
                <a:latin typeface="Oswald"/>
                <a:ea typeface="Oswald"/>
                <a:cs typeface="Oswald"/>
                <a:sym typeface="Oswald"/>
              </a:rPr>
              <a:t> with Nature.</a:t>
            </a:r>
            <a:endParaRPr sz="1300">
              <a:solidFill>
                <a:srgbClr val="0C343D"/>
              </a:solidFill>
              <a:latin typeface="Oswald"/>
              <a:ea typeface="Oswald"/>
              <a:cs typeface="Oswald"/>
              <a:sym typeface="Oswald"/>
            </a:endParaRPr>
          </a:p>
        </p:txBody>
      </p:sp>
      <p:sp>
        <p:nvSpPr>
          <p:cNvPr id="723" name="Google Shape;723;p73"/>
          <p:cNvSpPr/>
          <p:nvPr/>
        </p:nvSpPr>
        <p:spPr>
          <a:xfrm>
            <a:off x="1439880" y="3483762"/>
            <a:ext cx="1346400" cy="9219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3"/>
          <p:cNvSpPr/>
          <p:nvPr/>
        </p:nvSpPr>
        <p:spPr>
          <a:xfrm>
            <a:off x="2794254" y="3474506"/>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800">
                <a:solidFill>
                  <a:schemeClr val="dk1"/>
                </a:solidFill>
              </a:rPr>
              <a:t>Protecting</a:t>
            </a:r>
            <a:r>
              <a:rPr lang="en-GB" sz="800">
                <a:solidFill>
                  <a:schemeClr val="dk1"/>
                </a:solidFill>
              </a:rPr>
              <a:t> personal </a:t>
            </a:r>
            <a:r>
              <a:rPr lang="en-GB" sz="900">
                <a:solidFill>
                  <a:srgbClr val="0C343D"/>
                </a:solidFill>
                <a:latin typeface="Oswald"/>
                <a:ea typeface="Oswald"/>
                <a:cs typeface="Oswald"/>
                <a:sym typeface="Oswald"/>
              </a:rPr>
              <a:t>boundaries</a:t>
            </a:r>
            <a:r>
              <a:rPr lang="en-GB" sz="800">
                <a:solidFill>
                  <a:schemeClr val="dk1"/>
                </a:solidFill>
              </a:rPr>
              <a:t>, mental health, and wellbeing.</a:t>
            </a:r>
            <a:endParaRPr/>
          </a:p>
        </p:txBody>
      </p:sp>
      <p:sp>
        <p:nvSpPr>
          <p:cNvPr id="725" name="Google Shape;725;p73"/>
          <p:cNvSpPr/>
          <p:nvPr/>
        </p:nvSpPr>
        <p:spPr>
          <a:xfrm>
            <a:off x="4318902" y="3474521"/>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rights and responsibilities, and keeping people safe.</a:t>
            </a:r>
            <a:endParaRPr sz="900">
              <a:solidFill>
                <a:srgbClr val="0C343D"/>
              </a:solidFill>
              <a:latin typeface="Oswald"/>
              <a:ea typeface="Oswald"/>
              <a:cs typeface="Oswald"/>
              <a:sym typeface="Oswald"/>
            </a:endParaRPr>
          </a:p>
        </p:txBody>
      </p:sp>
      <p:sp>
        <p:nvSpPr>
          <p:cNvPr id="726" name="Google Shape;726;p73"/>
          <p:cNvSpPr/>
          <p:nvPr/>
        </p:nvSpPr>
        <p:spPr>
          <a:xfrm>
            <a:off x="5835701" y="3474506"/>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local, and global communities, and our school community </a:t>
            </a:r>
            <a:endParaRPr sz="900">
              <a:solidFill>
                <a:srgbClr val="0C343D"/>
              </a:solidFill>
              <a:latin typeface="Oswald"/>
              <a:ea typeface="Oswald"/>
              <a:cs typeface="Oswald"/>
              <a:sym typeface="Oswald"/>
            </a:endParaRPr>
          </a:p>
        </p:txBody>
      </p:sp>
      <p:sp>
        <p:nvSpPr>
          <p:cNvPr id="727" name="Google Shape;727;p73"/>
          <p:cNvSpPr/>
          <p:nvPr/>
        </p:nvSpPr>
        <p:spPr>
          <a:xfrm>
            <a:off x="7352500" y="3474521"/>
            <a:ext cx="1509000" cy="919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0C343D"/>
                </a:solidFill>
                <a:latin typeface="Oswald"/>
                <a:ea typeface="Oswald"/>
                <a:cs typeface="Oswald"/>
                <a:sym typeface="Oswald"/>
              </a:rPr>
              <a:t>Protecting</a:t>
            </a:r>
            <a:r>
              <a:rPr lang="en-GB" sz="900">
                <a:solidFill>
                  <a:srgbClr val="0C343D"/>
                </a:solidFill>
                <a:latin typeface="Oswald"/>
                <a:ea typeface="Oswald"/>
                <a:cs typeface="Oswald"/>
                <a:sym typeface="Oswald"/>
              </a:rPr>
              <a:t> the planet and its ecosystems.</a:t>
            </a:r>
            <a:endParaRPr sz="900">
              <a:solidFill>
                <a:srgbClr val="0C343D"/>
              </a:solidFill>
              <a:latin typeface="Oswald"/>
              <a:ea typeface="Oswald"/>
              <a:cs typeface="Oswald"/>
              <a:sym typeface="Oswald"/>
            </a:endParaRPr>
          </a:p>
        </p:txBody>
      </p:sp>
      <p:sp>
        <p:nvSpPr>
          <p:cNvPr id="728" name="Google Shape;728;p73"/>
          <p:cNvSpPr/>
          <p:nvPr/>
        </p:nvSpPr>
        <p:spPr>
          <a:xfrm>
            <a:off x="1478634" y="1463051"/>
            <a:ext cx="1299400" cy="225576"/>
          </a:xfrm>
          <a:prstGeom prst="rect">
            <a:avLst/>
          </a:prstGeom>
        </p:spPr>
        <p:txBody>
          <a:bodyPr>
            <a:prstTxWarp prst="textPlain"/>
          </a:bodyPr>
          <a:lstStyle/>
          <a:p>
            <a:pPr lvl="0" algn="ctr"/>
            <a:r>
              <a:rPr b="0" i="0">
                <a:ln>
                  <a:noFill/>
                </a:ln>
                <a:solidFill>
                  <a:schemeClr val="lt1"/>
                </a:solidFill>
                <a:latin typeface="Oswald"/>
              </a:rPr>
              <a:t>Peace-building</a:t>
            </a:r>
          </a:p>
        </p:txBody>
      </p:sp>
      <p:sp>
        <p:nvSpPr>
          <p:cNvPr id="729" name="Google Shape;729;p73"/>
          <p:cNvSpPr/>
          <p:nvPr/>
        </p:nvSpPr>
        <p:spPr>
          <a:xfrm>
            <a:off x="1494235" y="2769987"/>
            <a:ext cx="1237769" cy="225804"/>
          </a:xfrm>
          <a:prstGeom prst="rect">
            <a:avLst/>
          </a:prstGeom>
        </p:spPr>
        <p:txBody>
          <a:bodyPr>
            <a:prstTxWarp prst="textPlain"/>
          </a:bodyPr>
          <a:lstStyle/>
          <a:p>
            <a:pPr lvl="0" algn="ctr"/>
            <a:r>
              <a:rPr b="0" i="0">
                <a:ln>
                  <a:noFill/>
                </a:ln>
                <a:solidFill>
                  <a:schemeClr val="lt1"/>
                </a:solidFill>
                <a:latin typeface="Oswald"/>
              </a:rPr>
              <a:t>Peace-making</a:t>
            </a:r>
          </a:p>
        </p:txBody>
      </p:sp>
      <p:sp>
        <p:nvSpPr>
          <p:cNvPr id="730" name="Google Shape;730;p73"/>
          <p:cNvSpPr/>
          <p:nvPr/>
        </p:nvSpPr>
        <p:spPr>
          <a:xfrm>
            <a:off x="1471973" y="3702901"/>
            <a:ext cx="1282281" cy="228313"/>
          </a:xfrm>
          <a:prstGeom prst="rect">
            <a:avLst/>
          </a:prstGeom>
        </p:spPr>
        <p:txBody>
          <a:bodyPr>
            <a:prstTxWarp prst="textPlain"/>
          </a:bodyPr>
          <a:lstStyle/>
          <a:p>
            <a:pPr lvl="0" algn="ctr"/>
            <a:r>
              <a:rPr b="0" i="0">
                <a:ln>
                  <a:noFill/>
                </a:ln>
                <a:solidFill>
                  <a:schemeClr val="lt1"/>
                </a:solidFill>
                <a:latin typeface="Oswald"/>
              </a:rPr>
              <a:t>Peace-keeping</a:t>
            </a:r>
          </a:p>
        </p:txBody>
      </p:sp>
      <p:sp>
        <p:nvSpPr>
          <p:cNvPr id="731" name="Google Shape;731;p73"/>
          <p:cNvSpPr/>
          <p:nvPr/>
        </p:nvSpPr>
        <p:spPr>
          <a:xfrm>
            <a:off x="3068962" y="346363"/>
            <a:ext cx="943878" cy="186574"/>
          </a:xfrm>
          <a:prstGeom prst="rect">
            <a:avLst/>
          </a:prstGeom>
        </p:spPr>
        <p:txBody>
          <a:bodyPr>
            <a:prstTxWarp prst="textPlain"/>
          </a:bodyPr>
          <a:lstStyle/>
          <a:p>
            <a:pPr lvl="0" algn="ctr"/>
            <a:r>
              <a:rPr b="0" i="0">
                <a:ln>
                  <a:noFill/>
                </a:ln>
                <a:solidFill>
                  <a:schemeClr val="lt1"/>
                </a:solidFill>
                <a:latin typeface="Oswald"/>
              </a:rPr>
              <a:t>Inner Peace</a:t>
            </a:r>
          </a:p>
        </p:txBody>
      </p:sp>
      <p:sp>
        <p:nvSpPr>
          <p:cNvPr id="732" name="Google Shape;732;p73"/>
          <p:cNvSpPr/>
          <p:nvPr/>
        </p:nvSpPr>
        <p:spPr>
          <a:xfrm>
            <a:off x="4568937" y="345450"/>
            <a:ext cx="985392" cy="188398"/>
          </a:xfrm>
          <a:prstGeom prst="rect">
            <a:avLst/>
          </a:prstGeom>
        </p:spPr>
        <p:txBody>
          <a:bodyPr>
            <a:prstTxWarp prst="textPlain"/>
          </a:bodyPr>
          <a:lstStyle/>
          <a:p>
            <a:pPr lvl="0" algn="ctr"/>
            <a:r>
              <a:rPr b="0" i="0">
                <a:ln>
                  <a:noFill/>
                </a:ln>
                <a:solidFill>
                  <a:schemeClr val="lt1"/>
                </a:solidFill>
                <a:latin typeface="Oswald"/>
              </a:rPr>
              <a:t>Outer Peace</a:t>
            </a:r>
          </a:p>
        </p:txBody>
      </p:sp>
      <p:sp>
        <p:nvSpPr>
          <p:cNvPr id="733" name="Google Shape;733;p73"/>
          <p:cNvSpPr/>
          <p:nvPr/>
        </p:nvSpPr>
        <p:spPr>
          <a:xfrm>
            <a:off x="5950287" y="329938"/>
            <a:ext cx="1264130" cy="219418"/>
          </a:xfrm>
          <a:prstGeom prst="rect">
            <a:avLst/>
          </a:prstGeom>
        </p:spPr>
        <p:txBody>
          <a:bodyPr>
            <a:prstTxWarp prst="textPlain"/>
          </a:bodyPr>
          <a:lstStyle/>
          <a:p>
            <a:pPr lvl="0" algn="ctr"/>
            <a:r>
              <a:rPr b="0" i="0">
                <a:ln>
                  <a:noFill/>
                </a:ln>
                <a:solidFill>
                  <a:schemeClr val="lt1"/>
                </a:solidFill>
                <a:latin typeface="Oswald"/>
              </a:rPr>
              <a:t>Community and</a:t>
            </a:r>
          </a:p>
        </p:txBody>
      </p:sp>
      <p:sp>
        <p:nvSpPr>
          <p:cNvPr id="734" name="Google Shape;734;p73"/>
          <p:cNvSpPr/>
          <p:nvPr/>
        </p:nvSpPr>
        <p:spPr>
          <a:xfrm>
            <a:off x="6059774" y="532941"/>
            <a:ext cx="1045154" cy="188626"/>
          </a:xfrm>
          <a:prstGeom prst="rect">
            <a:avLst/>
          </a:prstGeom>
        </p:spPr>
        <p:txBody>
          <a:bodyPr>
            <a:prstTxWarp prst="textPlain"/>
          </a:bodyPr>
          <a:lstStyle/>
          <a:p>
            <a:pPr lvl="0" algn="ctr"/>
            <a:r>
              <a:rPr b="0" i="0">
                <a:ln>
                  <a:noFill/>
                </a:ln>
                <a:solidFill>
                  <a:schemeClr val="lt1"/>
                </a:solidFill>
                <a:latin typeface="Oswald"/>
              </a:rPr>
              <a:t>Global Peace</a:t>
            </a:r>
          </a:p>
        </p:txBody>
      </p:sp>
      <p:sp>
        <p:nvSpPr>
          <p:cNvPr id="735" name="Google Shape;735;p73"/>
          <p:cNvSpPr/>
          <p:nvPr/>
        </p:nvSpPr>
        <p:spPr>
          <a:xfrm>
            <a:off x="7425924" y="326850"/>
            <a:ext cx="1346474" cy="225576"/>
          </a:xfrm>
          <a:prstGeom prst="rect">
            <a:avLst/>
          </a:prstGeom>
        </p:spPr>
        <p:txBody>
          <a:bodyPr>
            <a:prstTxWarp prst="textPlain"/>
          </a:bodyPr>
          <a:lstStyle/>
          <a:p>
            <a:pPr lvl="0" algn="ctr"/>
            <a:r>
              <a:rPr b="0" i="0">
                <a:ln>
                  <a:noFill/>
                </a:ln>
                <a:solidFill>
                  <a:schemeClr val="lt1"/>
                </a:solidFill>
                <a:latin typeface="Oswald"/>
              </a:rPr>
              <a:t>Ecological Peace</a:t>
            </a:r>
          </a:p>
        </p:txBody>
      </p:sp>
      <p:sp>
        <p:nvSpPr>
          <p:cNvPr id="736" name="Google Shape;736;p73"/>
          <p:cNvSpPr/>
          <p:nvPr/>
        </p:nvSpPr>
        <p:spPr>
          <a:xfrm>
            <a:off x="3104999" y="770218"/>
            <a:ext cx="879554" cy="189311"/>
          </a:xfrm>
          <a:prstGeom prst="rect">
            <a:avLst/>
          </a:prstGeom>
        </p:spPr>
        <p:txBody>
          <a:bodyPr>
            <a:prstTxWarp prst="textPlain"/>
          </a:bodyPr>
          <a:lstStyle/>
          <a:p>
            <a:pPr lvl="0" algn="ctr"/>
            <a:r>
              <a:rPr b="0" i="0">
                <a:ln>
                  <a:noFill/>
                </a:ln>
                <a:solidFill>
                  <a:schemeClr val="accent6"/>
                </a:solidFill>
                <a:latin typeface="Oswald;200"/>
              </a:rPr>
              <a:t>WELLBEING</a:t>
            </a:r>
          </a:p>
        </p:txBody>
      </p:sp>
      <p:sp>
        <p:nvSpPr>
          <p:cNvPr id="737" name="Google Shape;737;p73"/>
          <p:cNvSpPr/>
          <p:nvPr/>
        </p:nvSpPr>
        <p:spPr>
          <a:xfrm>
            <a:off x="4451624" y="770218"/>
            <a:ext cx="1227862" cy="189311"/>
          </a:xfrm>
          <a:prstGeom prst="rect">
            <a:avLst/>
          </a:prstGeom>
        </p:spPr>
        <p:txBody>
          <a:bodyPr>
            <a:prstTxWarp prst="textPlain"/>
          </a:bodyPr>
          <a:lstStyle/>
          <a:p>
            <a:pPr lvl="0" algn="ctr"/>
            <a:r>
              <a:rPr b="0" i="0">
                <a:ln>
                  <a:noFill/>
                </a:ln>
                <a:solidFill>
                  <a:schemeClr val="accent6"/>
                </a:solidFill>
                <a:latin typeface="Oswald;200"/>
              </a:rPr>
              <a:t>RELATIONSHIPS</a:t>
            </a:r>
          </a:p>
        </p:txBody>
      </p:sp>
      <p:sp>
        <p:nvSpPr>
          <p:cNvPr id="738" name="Google Shape;738;p73"/>
          <p:cNvSpPr/>
          <p:nvPr/>
        </p:nvSpPr>
        <p:spPr>
          <a:xfrm>
            <a:off x="6101174" y="770206"/>
            <a:ext cx="962354" cy="189311"/>
          </a:xfrm>
          <a:prstGeom prst="rect">
            <a:avLst/>
          </a:prstGeom>
        </p:spPr>
        <p:txBody>
          <a:bodyPr>
            <a:prstTxWarp prst="textPlain"/>
          </a:bodyPr>
          <a:lstStyle/>
          <a:p>
            <a:pPr lvl="0" algn="ctr"/>
            <a:r>
              <a:rPr b="0" i="0">
                <a:ln>
                  <a:noFill/>
                </a:ln>
                <a:solidFill>
                  <a:schemeClr val="accent6"/>
                </a:solidFill>
                <a:latin typeface="Oswald;200"/>
              </a:rPr>
              <a:t>CITIZENSHIP</a:t>
            </a:r>
          </a:p>
        </p:txBody>
      </p:sp>
      <p:sp>
        <p:nvSpPr>
          <p:cNvPr id="739" name="Google Shape;739;p73"/>
          <p:cNvSpPr/>
          <p:nvPr/>
        </p:nvSpPr>
        <p:spPr>
          <a:xfrm>
            <a:off x="7760987" y="770206"/>
            <a:ext cx="676316" cy="189311"/>
          </a:xfrm>
          <a:prstGeom prst="rect">
            <a:avLst/>
          </a:prstGeom>
        </p:spPr>
        <p:txBody>
          <a:bodyPr>
            <a:prstTxWarp prst="textPlain"/>
          </a:bodyPr>
          <a:lstStyle/>
          <a:p>
            <a:pPr lvl="0" algn="ctr"/>
            <a:r>
              <a:rPr b="0" i="0">
                <a:ln>
                  <a:noFill/>
                </a:ln>
                <a:solidFill>
                  <a:schemeClr val="accent6"/>
                </a:solidFill>
                <a:latin typeface="Oswald;200"/>
              </a:rPr>
              <a:t>COSMOS</a:t>
            </a:r>
          </a:p>
        </p:txBody>
      </p:sp>
      <p:sp>
        <p:nvSpPr>
          <p:cNvPr id="740" name="Google Shape;740;p73"/>
          <p:cNvSpPr/>
          <p:nvPr/>
        </p:nvSpPr>
        <p:spPr>
          <a:xfrm>
            <a:off x="1808062" y="1738033"/>
            <a:ext cx="698670" cy="189311"/>
          </a:xfrm>
          <a:prstGeom prst="rect">
            <a:avLst/>
          </a:prstGeom>
        </p:spPr>
        <p:txBody>
          <a:bodyPr>
            <a:prstTxWarp prst="textPlain"/>
          </a:bodyPr>
          <a:lstStyle/>
          <a:p>
            <a:pPr lvl="0" algn="ctr"/>
            <a:r>
              <a:rPr b="0" i="0">
                <a:ln>
                  <a:noFill/>
                </a:ln>
                <a:solidFill>
                  <a:schemeClr val="accent6"/>
                </a:solidFill>
                <a:latin typeface="Oswald;200"/>
              </a:rPr>
              <a:t>GROWTH</a:t>
            </a:r>
          </a:p>
        </p:txBody>
      </p:sp>
      <p:sp>
        <p:nvSpPr>
          <p:cNvPr id="741" name="Google Shape;741;p73"/>
          <p:cNvSpPr/>
          <p:nvPr/>
        </p:nvSpPr>
        <p:spPr>
          <a:xfrm>
            <a:off x="1671016" y="1966635"/>
            <a:ext cx="884121" cy="189311"/>
          </a:xfrm>
          <a:prstGeom prst="rect">
            <a:avLst/>
          </a:prstGeom>
        </p:spPr>
        <p:txBody>
          <a:bodyPr>
            <a:prstTxWarp prst="textPlain"/>
          </a:bodyPr>
          <a:lstStyle/>
          <a:p>
            <a:pPr lvl="0" algn="ctr"/>
            <a:r>
              <a:rPr b="0" i="0">
                <a:ln>
                  <a:noFill/>
                </a:ln>
                <a:solidFill>
                  <a:schemeClr val="accent6"/>
                </a:solidFill>
                <a:latin typeface="Oswald;200"/>
              </a:rPr>
              <a:t>&amp; CHANGE</a:t>
            </a:r>
          </a:p>
        </p:txBody>
      </p:sp>
      <p:sp>
        <p:nvSpPr>
          <p:cNvPr id="742" name="Google Shape;742;p73"/>
          <p:cNvSpPr/>
          <p:nvPr/>
        </p:nvSpPr>
        <p:spPr>
          <a:xfrm>
            <a:off x="1530399" y="3954765"/>
            <a:ext cx="1165363" cy="189311"/>
          </a:xfrm>
          <a:prstGeom prst="rect">
            <a:avLst/>
          </a:prstGeom>
        </p:spPr>
        <p:txBody>
          <a:bodyPr>
            <a:prstTxWarp prst="textPlain"/>
          </a:bodyPr>
          <a:lstStyle/>
          <a:p>
            <a:pPr lvl="0" algn="ctr"/>
            <a:r>
              <a:rPr b="0" i="0">
                <a:ln>
                  <a:noFill/>
                </a:ln>
                <a:solidFill>
                  <a:schemeClr val="accent6"/>
                </a:solidFill>
                <a:latin typeface="Oswald;200"/>
              </a:rPr>
              <a:t>PRESERVATION</a:t>
            </a:r>
          </a:p>
        </p:txBody>
      </p:sp>
      <p:sp>
        <p:nvSpPr>
          <p:cNvPr id="743" name="Google Shape;743;p73"/>
          <p:cNvSpPr/>
          <p:nvPr/>
        </p:nvSpPr>
        <p:spPr>
          <a:xfrm>
            <a:off x="1543985" y="3045675"/>
            <a:ext cx="1155104" cy="189311"/>
          </a:xfrm>
          <a:prstGeom prst="rect">
            <a:avLst/>
          </a:prstGeom>
        </p:spPr>
        <p:txBody>
          <a:bodyPr>
            <a:prstTxWarp prst="textPlain"/>
          </a:bodyPr>
          <a:lstStyle/>
          <a:p>
            <a:pPr lvl="0" algn="ctr"/>
            <a:r>
              <a:rPr b="0" i="0">
                <a:ln>
                  <a:noFill/>
                </a:ln>
                <a:solidFill>
                  <a:schemeClr val="accent6"/>
                </a:solidFill>
                <a:latin typeface="Oswald;200"/>
              </a:rPr>
              <a:t>RESTORATION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74"/>
          <p:cNvPicPr preferRelativeResize="0"/>
          <p:nvPr/>
        </p:nvPicPr>
        <p:blipFill>
          <a:blip r:embed="rId3">
            <a:alphaModFix/>
          </a:blip>
          <a:stretch>
            <a:fillRect/>
          </a:stretch>
        </p:blipFill>
        <p:spPr>
          <a:xfrm>
            <a:off x="3093473" y="1353763"/>
            <a:ext cx="2957076" cy="2926325"/>
          </a:xfrm>
          <a:prstGeom prst="rect">
            <a:avLst/>
          </a:prstGeom>
          <a:noFill/>
          <a:ln>
            <a:noFill/>
          </a:ln>
        </p:spPr>
      </p:pic>
      <p:sp>
        <p:nvSpPr>
          <p:cNvPr id="749" name="Google Shape;749;p74"/>
          <p:cNvSpPr/>
          <p:nvPr/>
        </p:nvSpPr>
        <p:spPr>
          <a:xfrm>
            <a:off x="1569273" y="180850"/>
            <a:ext cx="6005467" cy="685345"/>
          </a:xfrm>
          <a:prstGeom prst="rect">
            <a:avLst/>
          </a:prstGeom>
        </p:spPr>
        <p:txBody>
          <a:bodyPr>
            <a:prstTxWarp prst="textPlain"/>
          </a:bodyPr>
          <a:lstStyle/>
          <a:p>
            <a:pPr lvl="0" algn="ctr"/>
            <a:r>
              <a:rPr b="0" i="0">
                <a:ln>
                  <a:noFill/>
                </a:ln>
                <a:solidFill>
                  <a:srgbClr val="FFFFFF"/>
                </a:solidFill>
                <a:latin typeface="EB Garamond"/>
              </a:rPr>
              <a:t>The Four Essential Questions</a:t>
            </a:r>
          </a:p>
        </p:txBody>
      </p:sp>
      <p:sp>
        <p:nvSpPr>
          <p:cNvPr id="750" name="Google Shape;750;p74"/>
          <p:cNvSpPr/>
          <p:nvPr/>
        </p:nvSpPr>
        <p:spPr>
          <a:xfrm>
            <a:off x="3772034" y="2192300"/>
            <a:ext cx="486435" cy="302862"/>
          </a:xfrm>
          <a:prstGeom prst="rect">
            <a:avLst/>
          </a:prstGeom>
        </p:spPr>
        <p:txBody>
          <a:bodyPr>
            <a:prstTxWarp prst="textPlain"/>
          </a:bodyPr>
          <a:lstStyle/>
          <a:p>
            <a:pPr lvl="0" algn="ctr"/>
            <a:r>
              <a:rPr b="0" i="0">
                <a:ln>
                  <a:noFill/>
                </a:ln>
                <a:solidFill>
                  <a:schemeClr val="dk1"/>
                </a:solidFill>
                <a:latin typeface="EB Garamond"/>
              </a:rPr>
              <a:t>Не?</a:t>
            </a:r>
          </a:p>
        </p:txBody>
      </p:sp>
      <p:sp>
        <p:nvSpPr>
          <p:cNvPr id="751" name="Google Shape;751;p74"/>
          <p:cNvSpPr/>
          <p:nvPr/>
        </p:nvSpPr>
        <p:spPr>
          <a:xfrm>
            <a:off x="4732313" y="2201947"/>
            <a:ext cx="731973" cy="283550"/>
          </a:xfrm>
          <a:prstGeom prst="rect">
            <a:avLst/>
          </a:prstGeom>
        </p:spPr>
        <p:txBody>
          <a:bodyPr>
            <a:prstTxWarp prst="textPlain"/>
          </a:bodyPr>
          <a:lstStyle/>
          <a:p>
            <a:pPr lvl="0" algn="ctr"/>
            <a:r>
              <a:rPr b="0" i="0">
                <a:ln>
                  <a:noFill/>
                </a:ln>
                <a:solidFill>
                  <a:schemeClr val="dk1"/>
                </a:solidFill>
                <a:latin typeface="EB Garamond"/>
              </a:rPr>
              <a:t>Неге?</a:t>
            </a:r>
          </a:p>
        </p:txBody>
      </p:sp>
      <p:sp>
        <p:nvSpPr>
          <p:cNvPr id="752" name="Google Shape;752;p74"/>
          <p:cNvSpPr/>
          <p:nvPr/>
        </p:nvSpPr>
        <p:spPr>
          <a:xfrm>
            <a:off x="4732315" y="3065024"/>
            <a:ext cx="597648" cy="305102"/>
          </a:xfrm>
          <a:prstGeom prst="rect">
            <a:avLst/>
          </a:prstGeom>
        </p:spPr>
        <p:txBody>
          <a:bodyPr>
            <a:prstTxWarp prst="textPlain"/>
          </a:bodyPr>
          <a:lstStyle/>
          <a:p>
            <a:pPr lvl="0" algn="ctr"/>
            <a:r>
              <a:rPr b="0" i="0">
                <a:ln>
                  <a:noFill/>
                </a:ln>
                <a:solidFill>
                  <a:schemeClr val="dk1"/>
                </a:solidFill>
                <a:latin typeface="EB Garamond"/>
              </a:rPr>
              <a:t>Кім?</a:t>
            </a:r>
          </a:p>
        </p:txBody>
      </p:sp>
      <p:sp>
        <p:nvSpPr>
          <p:cNvPr id="753" name="Google Shape;753;p74"/>
          <p:cNvSpPr/>
          <p:nvPr/>
        </p:nvSpPr>
        <p:spPr>
          <a:xfrm>
            <a:off x="3649268" y="3136960"/>
            <a:ext cx="731970" cy="340434"/>
          </a:xfrm>
          <a:prstGeom prst="rect">
            <a:avLst/>
          </a:prstGeom>
        </p:spPr>
        <p:txBody>
          <a:bodyPr>
            <a:prstTxWarp prst="textPlain"/>
          </a:bodyPr>
          <a:lstStyle/>
          <a:p>
            <a:pPr lvl="0" algn="ctr"/>
            <a:r>
              <a:rPr b="0" i="0">
                <a:ln>
                  <a:noFill/>
                </a:ln>
                <a:solidFill>
                  <a:schemeClr val="dk1"/>
                </a:solidFill>
                <a:latin typeface="EB Garamond"/>
              </a:rPr>
              <a:t>Қалай?</a:t>
            </a:r>
          </a:p>
        </p:txBody>
      </p:sp>
      <p:pic>
        <p:nvPicPr>
          <p:cNvPr id="754" name="Google Shape;754;p74"/>
          <p:cNvPicPr preferRelativeResize="0"/>
          <p:nvPr/>
        </p:nvPicPr>
        <p:blipFill>
          <a:blip r:embed="rId3">
            <a:alphaModFix/>
          </a:blip>
          <a:stretch>
            <a:fillRect/>
          </a:stretch>
        </p:blipFill>
        <p:spPr>
          <a:xfrm>
            <a:off x="59002" y="1325150"/>
            <a:ext cx="2741626" cy="2983549"/>
          </a:xfrm>
          <a:prstGeom prst="rect">
            <a:avLst/>
          </a:prstGeom>
          <a:noFill/>
          <a:ln>
            <a:noFill/>
          </a:ln>
        </p:spPr>
      </p:pic>
      <p:sp>
        <p:nvSpPr>
          <p:cNvPr id="755" name="Google Shape;755;p74"/>
          <p:cNvSpPr/>
          <p:nvPr/>
        </p:nvSpPr>
        <p:spPr>
          <a:xfrm>
            <a:off x="1520599" y="3152778"/>
            <a:ext cx="669187" cy="308786"/>
          </a:xfrm>
          <a:prstGeom prst="rect">
            <a:avLst/>
          </a:prstGeom>
        </p:spPr>
        <p:txBody>
          <a:bodyPr>
            <a:prstTxWarp prst="textPlain"/>
          </a:bodyPr>
          <a:lstStyle/>
          <a:p>
            <a:pPr lvl="0" algn="ctr"/>
            <a:r>
              <a:rPr b="0" i="0">
                <a:ln>
                  <a:noFill/>
                </a:ln>
                <a:solidFill>
                  <a:schemeClr val="dk1"/>
                </a:solidFill>
                <a:latin typeface="EB Garamond"/>
              </a:rPr>
              <a:t>Who?</a:t>
            </a:r>
          </a:p>
        </p:txBody>
      </p:sp>
      <p:sp>
        <p:nvSpPr>
          <p:cNvPr id="756" name="Google Shape;756;p74"/>
          <p:cNvSpPr/>
          <p:nvPr/>
        </p:nvSpPr>
        <p:spPr>
          <a:xfrm>
            <a:off x="519456" y="2189332"/>
            <a:ext cx="734401" cy="308786"/>
          </a:xfrm>
          <a:prstGeom prst="rect">
            <a:avLst/>
          </a:prstGeom>
        </p:spPr>
        <p:txBody>
          <a:bodyPr>
            <a:prstTxWarp prst="textPlain"/>
          </a:bodyPr>
          <a:lstStyle/>
          <a:p>
            <a:pPr lvl="0" algn="ctr"/>
            <a:r>
              <a:rPr b="0" i="0">
                <a:ln>
                  <a:noFill/>
                </a:ln>
                <a:solidFill>
                  <a:schemeClr val="dk1"/>
                </a:solidFill>
                <a:latin typeface="EB Garamond"/>
              </a:rPr>
              <a:t>What?</a:t>
            </a:r>
          </a:p>
        </p:txBody>
      </p:sp>
      <p:sp>
        <p:nvSpPr>
          <p:cNvPr id="757" name="Google Shape;757;p74"/>
          <p:cNvSpPr/>
          <p:nvPr/>
        </p:nvSpPr>
        <p:spPr>
          <a:xfrm>
            <a:off x="1535094" y="2201952"/>
            <a:ext cx="640170" cy="423992"/>
          </a:xfrm>
          <a:prstGeom prst="rect">
            <a:avLst/>
          </a:prstGeom>
        </p:spPr>
        <p:txBody>
          <a:bodyPr>
            <a:prstTxWarp prst="textPlain"/>
          </a:bodyPr>
          <a:lstStyle/>
          <a:p>
            <a:pPr lvl="0" algn="ctr"/>
            <a:r>
              <a:rPr b="0" i="0">
                <a:ln>
                  <a:noFill/>
                </a:ln>
                <a:solidFill>
                  <a:schemeClr val="dk1"/>
                </a:solidFill>
                <a:latin typeface="EB Garamond"/>
              </a:rPr>
              <a:t>Why?</a:t>
            </a:r>
          </a:p>
        </p:txBody>
      </p:sp>
      <p:sp>
        <p:nvSpPr>
          <p:cNvPr id="758" name="Google Shape;758;p74"/>
          <p:cNvSpPr/>
          <p:nvPr/>
        </p:nvSpPr>
        <p:spPr>
          <a:xfrm>
            <a:off x="550255" y="3160702"/>
            <a:ext cx="672777" cy="292940"/>
          </a:xfrm>
          <a:prstGeom prst="rect">
            <a:avLst/>
          </a:prstGeom>
        </p:spPr>
        <p:txBody>
          <a:bodyPr>
            <a:prstTxWarp prst="textPlain"/>
          </a:bodyPr>
          <a:lstStyle/>
          <a:p>
            <a:pPr lvl="0" algn="ctr"/>
            <a:r>
              <a:rPr b="0" i="0">
                <a:ln>
                  <a:noFill/>
                </a:ln>
                <a:solidFill>
                  <a:schemeClr val="dk1"/>
                </a:solidFill>
                <a:latin typeface="EB Garamond"/>
              </a:rPr>
              <a:t>How?</a:t>
            </a:r>
          </a:p>
        </p:txBody>
      </p:sp>
      <p:pic>
        <p:nvPicPr>
          <p:cNvPr id="759" name="Google Shape;759;p74"/>
          <p:cNvPicPr preferRelativeResize="0"/>
          <p:nvPr/>
        </p:nvPicPr>
        <p:blipFill>
          <a:blip r:embed="rId3">
            <a:alphaModFix/>
          </a:blip>
          <a:stretch>
            <a:fillRect/>
          </a:stretch>
        </p:blipFill>
        <p:spPr>
          <a:xfrm>
            <a:off x="6186923" y="1353763"/>
            <a:ext cx="2957076" cy="2926325"/>
          </a:xfrm>
          <a:prstGeom prst="rect">
            <a:avLst/>
          </a:prstGeom>
          <a:noFill/>
          <a:ln>
            <a:noFill/>
          </a:ln>
        </p:spPr>
      </p:pic>
      <p:sp>
        <p:nvSpPr>
          <p:cNvPr id="760" name="Google Shape;760;p74"/>
          <p:cNvSpPr/>
          <p:nvPr/>
        </p:nvSpPr>
        <p:spPr>
          <a:xfrm>
            <a:off x="6776655" y="2201959"/>
            <a:ext cx="605941" cy="283540"/>
          </a:xfrm>
          <a:prstGeom prst="rect">
            <a:avLst/>
          </a:prstGeom>
        </p:spPr>
        <p:txBody>
          <a:bodyPr>
            <a:prstTxWarp prst="textPlain"/>
          </a:bodyPr>
          <a:lstStyle/>
          <a:p>
            <a:pPr lvl="0" algn="ctr"/>
            <a:r>
              <a:rPr b="0" i="0">
                <a:ln>
                  <a:noFill/>
                </a:ln>
                <a:solidFill>
                  <a:schemeClr val="dk1"/>
                </a:solidFill>
                <a:latin typeface="EB Garamond"/>
              </a:rPr>
              <a:t>Что?</a:t>
            </a:r>
          </a:p>
        </p:txBody>
      </p:sp>
      <p:sp>
        <p:nvSpPr>
          <p:cNvPr id="761" name="Google Shape;761;p74"/>
          <p:cNvSpPr/>
          <p:nvPr/>
        </p:nvSpPr>
        <p:spPr>
          <a:xfrm>
            <a:off x="7659116" y="2173506"/>
            <a:ext cx="930311" cy="340435"/>
          </a:xfrm>
          <a:prstGeom prst="rect">
            <a:avLst/>
          </a:prstGeom>
        </p:spPr>
        <p:txBody>
          <a:bodyPr>
            <a:prstTxWarp prst="textPlain"/>
          </a:bodyPr>
          <a:lstStyle/>
          <a:p>
            <a:pPr lvl="0" algn="ctr"/>
            <a:r>
              <a:rPr b="0" i="0">
                <a:ln>
                  <a:noFill/>
                </a:ln>
                <a:solidFill>
                  <a:schemeClr val="dk1"/>
                </a:solidFill>
                <a:latin typeface="EB Garamond"/>
              </a:rPr>
              <a:t>Почему?</a:t>
            </a:r>
          </a:p>
        </p:txBody>
      </p:sp>
      <p:sp>
        <p:nvSpPr>
          <p:cNvPr id="762" name="Google Shape;762;p74"/>
          <p:cNvSpPr/>
          <p:nvPr/>
        </p:nvSpPr>
        <p:spPr>
          <a:xfrm>
            <a:off x="7872516" y="3154619"/>
            <a:ext cx="597648" cy="305102"/>
          </a:xfrm>
          <a:prstGeom prst="rect">
            <a:avLst/>
          </a:prstGeom>
        </p:spPr>
        <p:txBody>
          <a:bodyPr>
            <a:prstTxWarp prst="textPlain"/>
          </a:bodyPr>
          <a:lstStyle/>
          <a:p>
            <a:pPr lvl="0" algn="ctr"/>
            <a:r>
              <a:rPr b="0" i="0">
                <a:ln>
                  <a:noFill/>
                </a:ln>
                <a:solidFill>
                  <a:schemeClr val="dk1"/>
                </a:solidFill>
                <a:latin typeface="EB Garamond"/>
              </a:rPr>
              <a:t>Кто?</a:t>
            </a:r>
          </a:p>
        </p:txBody>
      </p:sp>
      <p:sp>
        <p:nvSpPr>
          <p:cNvPr id="763" name="Google Shape;763;p74"/>
          <p:cNvSpPr/>
          <p:nvPr/>
        </p:nvSpPr>
        <p:spPr>
          <a:xfrm>
            <a:off x="6749282" y="3154619"/>
            <a:ext cx="599958" cy="305102"/>
          </a:xfrm>
          <a:prstGeom prst="rect">
            <a:avLst/>
          </a:prstGeom>
        </p:spPr>
        <p:txBody>
          <a:bodyPr>
            <a:prstTxWarp prst="textPlain"/>
          </a:bodyPr>
          <a:lstStyle/>
          <a:p>
            <a:pPr lvl="0" algn="ctr"/>
            <a:r>
              <a:rPr b="0" i="0">
                <a:ln>
                  <a:noFill/>
                </a:ln>
                <a:solidFill>
                  <a:schemeClr val="dk1"/>
                </a:solidFill>
                <a:latin typeface="EB Garamond"/>
              </a:rPr>
              <a:t>Как?</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0"/>
          <p:cNvPicPr preferRelativeResize="0"/>
          <p:nvPr/>
        </p:nvPicPr>
        <p:blipFill>
          <a:blip r:embed="rId3">
            <a:alphaModFix/>
          </a:blip>
          <a:stretch>
            <a:fillRect/>
          </a:stretch>
        </p:blipFill>
        <p:spPr>
          <a:xfrm>
            <a:off x="3093473" y="1353763"/>
            <a:ext cx="2957076" cy="2926325"/>
          </a:xfrm>
          <a:prstGeom prst="rect">
            <a:avLst/>
          </a:prstGeom>
          <a:noFill/>
          <a:ln>
            <a:noFill/>
          </a:ln>
        </p:spPr>
      </p:pic>
      <p:sp>
        <p:nvSpPr>
          <p:cNvPr id="148" name="Google Shape;148;p30"/>
          <p:cNvSpPr/>
          <p:nvPr/>
        </p:nvSpPr>
        <p:spPr>
          <a:xfrm>
            <a:off x="1569273" y="180850"/>
            <a:ext cx="6005467" cy="685345"/>
          </a:xfrm>
          <a:prstGeom prst="rect">
            <a:avLst/>
          </a:prstGeom>
        </p:spPr>
        <p:txBody>
          <a:bodyPr>
            <a:prstTxWarp prst="textPlain"/>
          </a:bodyPr>
          <a:lstStyle/>
          <a:p>
            <a:pPr lvl="0" algn="ctr"/>
            <a:r>
              <a:rPr b="0" i="0">
                <a:ln>
                  <a:noFill/>
                </a:ln>
                <a:solidFill>
                  <a:srgbClr val="FFFFFF"/>
                </a:solidFill>
                <a:latin typeface="EB Garamond"/>
              </a:rPr>
              <a:t>The Four Essential Questions</a:t>
            </a:r>
          </a:p>
        </p:txBody>
      </p:sp>
      <p:sp>
        <p:nvSpPr>
          <p:cNvPr id="149" name="Google Shape;149;p30"/>
          <p:cNvSpPr/>
          <p:nvPr/>
        </p:nvSpPr>
        <p:spPr>
          <a:xfrm>
            <a:off x="3772034" y="2192300"/>
            <a:ext cx="486435" cy="302862"/>
          </a:xfrm>
          <a:prstGeom prst="rect">
            <a:avLst/>
          </a:prstGeom>
        </p:spPr>
        <p:txBody>
          <a:bodyPr>
            <a:prstTxWarp prst="textPlain"/>
          </a:bodyPr>
          <a:lstStyle/>
          <a:p>
            <a:pPr lvl="0" algn="ctr"/>
            <a:r>
              <a:rPr b="0" i="0">
                <a:ln>
                  <a:noFill/>
                </a:ln>
                <a:solidFill>
                  <a:schemeClr val="dk1"/>
                </a:solidFill>
                <a:latin typeface="EB Garamond"/>
              </a:rPr>
              <a:t>Не?</a:t>
            </a:r>
          </a:p>
        </p:txBody>
      </p:sp>
      <p:sp>
        <p:nvSpPr>
          <p:cNvPr id="150" name="Google Shape;150;p30"/>
          <p:cNvSpPr/>
          <p:nvPr/>
        </p:nvSpPr>
        <p:spPr>
          <a:xfrm>
            <a:off x="4732313" y="2201947"/>
            <a:ext cx="731973" cy="283550"/>
          </a:xfrm>
          <a:prstGeom prst="rect">
            <a:avLst/>
          </a:prstGeom>
        </p:spPr>
        <p:txBody>
          <a:bodyPr>
            <a:prstTxWarp prst="textPlain"/>
          </a:bodyPr>
          <a:lstStyle/>
          <a:p>
            <a:pPr lvl="0" algn="ctr"/>
            <a:r>
              <a:rPr b="0" i="0">
                <a:ln>
                  <a:noFill/>
                </a:ln>
                <a:solidFill>
                  <a:schemeClr val="dk1"/>
                </a:solidFill>
                <a:latin typeface="EB Garamond"/>
              </a:rPr>
              <a:t>Неге?</a:t>
            </a:r>
          </a:p>
        </p:txBody>
      </p:sp>
      <p:sp>
        <p:nvSpPr>
          <p:cNvPr id="151" name="Google Shape;151;p30"/>
          <p:cNvSpPr/>
          <p:nvPr/>
        </p:nvSpPr>
        <p:spPr>
          <a:xfrm>
            <a:off x="4732315" y="3065024"/>
            <a:ext cx="597648" cy="305102"/>
          </a:xfrm>
          <a:prstGeom prst="rect">
            <a:avLst/>
          </a:prstGeom>
        </p:spPr>
        <p:txBody>
          <a:bodyPr>
            <a:prstTxWarp prst="textPlain"/>
          </a:bodyPr>
          <a:lstStyle/>
          <a:p>
            <a:pPr lvl="0" algn="ctr"/>
            <a:r>
              <a:rPr b="0" i="0">
                <a:ln>
                  <a:noFill/>
                </a:ln>
                <a:solidFill>
                  <a:schemeClr val="dk1"/>
                </a:solidFill>
                <a:latin typeface="EB Garamond"/>
              </a:rPr>
              <a:t>Кім?</a:t>
            </a:r>
          </a:p>
        </p:txBody>
      </p:sp>
      <p:sp>
        <p:nvSpPr>
          <p:cNvPr id="152" name="Google Shape;152;p30"/>
          <p:cNvSpPr/>
          <p:nvPr/>
        </p:nvSpPr>
        <p:spPr>
          <a:xfrm>
            <a:off x="3649268" y="3136960"/>
            <a:ext cx="731970" cy="340434"/>
          </a:xfrm>
          <a:prstGeom prst="rect">
            <a:avLst/>
          </a:prstGeom>
        </p:spPr>
        <p:txBody>
          <a:bodyPr>
            <a:prstTxWarp prst="textPlain"/>
          </a:bodyPr>
          <a:lstStyle/>
          <a:p>
            <a:pPr lvl="0" algn="ctr"/>
            <a:r>
              <a:rPr b="0" i="0">
                <a:ln>
                  <a:noFill/>
                </a:ln>
                <a:solidFill>
                  <a:schemeClr val="dk1"/>
                </a:solidFill>
                <a:latin typeface="EB Garamond"/>
              </a:rPr>
              <a:t>Қалай?</a:t>
            </a:r>
          </a:p>
        </p:txBody>
      </p:sp>
      <p:pic>
        <p:nvPicPr>
          <p:cNvPr id="153" name="Google Shape;153;p30"/>
          <p:cNvPicPr preferRelativeResize="0"/>
          <p:nvPr/>
        </p:nvPicPr>
        <p:blipFill>
          <a:blip r:embed="rId3">
            <a:alphaModFix/>
          </a:blip>
          <a:stretch>
            <a:fillRect/>
          </a:stretch>
        </p:blipFill>
        <p:spPr>
          <a:xfrm>
            <a:off x="59002" y="1325150"/>
            <a:ext cx="2741626" cy="2983549"/>
          </a:xfrm>
          <a:prstGeom prst="rect">
            <a:avLst/>
          </a:prstGeom>
          <a:noFill/>
          <a:ln>
            <a:noFill/>
          </a:ln>
        </p:spPr>
      </p:pic>
      <p:sp>
        <p:nvSpPr>
          <p:cNvPr id="154" name="Google Shape;154;p30"/>
          <p:cNvSpPr/>
          <p:nvPr/>
        </p:nvSpPr>
        <p:spPr>
          <a:xfrm>
            <a:off x="1520599" y="3152778"/>
            <a:ext cx="669187" cy="308786"/>
          </a:xfrm>
          <a:prstGeom prst="rect">
            <a:avLst/>
          </a:prstGeom>
        </p:spPr>
        <p:txBody>
          <a:bodyPr>
            <a:prstTxWarp prst="textPlain"/>
          </a:bodyPr>
          <a:lstStyle/>
          <a:p>
            <a:pPr lvl="0" algn="ctr"/>
            <a:r>
              <a:rPr b="0" i="0">
                <a:ln>
                  <a:noFill/>
                </a:ln>
                <a:solidFill>
                  <a:schemeClr val="dk1"/>
                </a:solidFill>
                <a:latin typeface="EB Garamond"/>
              </a:rPr>
              <a:t>Who?</a:t>
            </a:r>
          </a:p>
        </p:txBody>
      </p:sp>
      <p:sp>
        <p:nvSpPr>
          <p:cNvPr id="155" name="Google Shape;155;p30"/>
          <p:cNvSpPr/>
          <p:nvPr/>
        </p:nvSpPr>
        <p:spPr>
          <a:xfrm>
            <a:off x="519456" y="2189332"/>
            <a:ext cx="734401" cy="308786"/>
          </a:xfrm>
          <a:prstGeom prst="rect">
            <a:avLst/>
          </a:prstGeom>
        </p:spPr>
        <p:txBody>
          <a:bodyPr>
            <a:prstTxWarp prst="textPlain"/>
          </a:bodyPr>
          <a:lstStyle/>
          <a:p>
            <a:pPr lvl="0" algn="ctr"/>
            <a:r>
              <a:rPr b="0" i="0">
                <a:ln>
                  <a:noFill/>
                </a:ln>
                <a:solidFill>
                  <a:schemeClr val="dk1"/>
                </a:solidFill>
                <a:latin typeface="EB Garamond"/>
              </a:rPr>
              <a:t>What?</a:t>
            </a:r>
          </a:p>
        </p:txBody>
      </p:sp>
      <p:sp>
        <p:nvSpPr>
          <p:cNvPr id="156" name="Google Shape;156;p30"/>
          <p:cNvSpPr/>
          <p:nvPr/>
        </p:nvSpPr>
        <p:spPr>
          <a:xfrm>
            <a:off x="1535094" y="2201952"/>
            <a:ext cx="640170" cy="423992"/>
          </a:xfrm>
          <a:prstGeom prst="rect">
            <a:avLst/>
          </a:prstGeom>
        </p:spPr>
        <p:txBody>
          <a:bodyPr>
            <a:prstTxWarp prst="textPlain"/>
          </a:bodyPr>
          <a:lstStyle/>
          <a:p>
            <a:pPr lvl="0" algn="ctr"/>
            <a:r>
              <a:rPr b="0" i="0">
                <a:ln>
                  <a:noFill/>
                </a:ln>
                <a:solidFill>
                  <a:schemeClr val="dk1"/>
                </a:solidFill>
                <a:latin typeface="EB Garamond"/>
              </a:rPr>
              <a:t>Why?</a:t>
            </a:r>
          </a:p>
        </p:txBody>
      </p:sp>
      <p:sp>
        <p:nvSpPr>
          <p:cNvPr id="157" name="Google Shape;157;p30"/>
          <p:cNvSpPr/>
          <p:nvPr/>
        </p:nvSpPr>
        <p:spPr>
          <a:xfrm>
            <a:off x="550255" y="3160702"/>
            <a:ext cx="672777" cy="292940"/>
          </a:xfrm>
          <a:prstGeom prst="rect">
            <a:avLst/>
          </a:prstGeom>
        </p:spPr>
        <p:txBody>
          <a:bodyPr>
            <a:prstTxWarp prst="textPlain"/>
          </a:bodyPr>
          <a:lstStyle/>
          <a:p>
            <a:pPr lvl="0" algn="ctr"/>
            <a:r>
              <a:rPr b="0" i="0">
                <a:ln>
                  <a:noFill/>
                </a:ln>
                <a:solidFill>
                  <a:schemeClr val="dk1"/>
                </a:solidFill>
                <a:latin typeface="EB Garamond"/>
              </a:rPr>
              <a:t>How?</a:t>
            </a:r>
          </a:p>
        </p:txBody>
      </p:sp>
      <p:pic>
        <p:nvPicPr>
          <p:cNvPr id="158" name="Google Shape;158;p30"/>
          <p:cNvPicPr preferRelativeResize="0"/>
          <p:nvPr/>
        </p:nvPicPr>
        <p:blipFill>
          <a:blip r:embed="rId3">
            <a:alphaModFix/>
          </a:blip>
          <a:stretch>
            <a:fillRect/>
          </a:stretch>
        </p:blipFill>
        <p:spPr>
          <a:xfrm>
            <a:off x="6186923" y="1353763"/>
            <a:ext cx="2957076" cy="2926325"/>
          </a:xfrm>
          <a:prstGeom prst="rect">
            <a:avLst/>
          </a:prstGeom>
          <a:noFill/>
          <a:ln>
            <a:noFill/>
          </a:ln>
        </p:spPr>
      </p:pic>
      <p:sp>
        <p:nvSpPr>
          <p:cNvPr id="159" name="Google Shape;159;p30"/>
          <p:cNvSpPr/>
          <p:nvPr/>
        </p:nvSpPr>
        <p:spPr>
          <a:xfrm>
            <a:off x="6776655" y="2201959"/>
            <a:ext cx="605941" cy="283540"/>
          </a:xfrm>
          <a:prstGeom prst="rect">
            <a:avLst/>
          </a:prstGeom>
        </p:spPr>
        <p:txBody>
          <a:bodyPr>
            <a:prstTxWarp prst="textPlain"/>
          </a:bodyPr>
          <a:lstStyle/>
          <a:p>
            <a:pPr lvl="0" algn="ctr"/>
            <a:r>
              <a:rPr b="0" i="0">
                <a:ln>
                  <a:noFill/>
                </a:ln>
                <a:solidFill>
                  <a:schemeClr val="dk1"/>
                </a:solidFill>
                <a:latin typeface="EB Garamond"/>
              </a:rPr>
              <a:t>Что?</a:t>
            </a:r>
          </a:p>
        </p:txBody>
      </p:sp>
      <p:sp>
        <p:nvSpPr>
          <p:cNvPr id="160" name="Google Shape;160;p30"/>
          <p:cNvSpPr/>
          <p:nvPr/>
        </p:nvSpPr>
        <p:spPr>
          <a:xfrm>
            <a:off x="7659116" y="2173506"/>
            <a:ext cx="930311" cy="340435"/>
          </a:xfrm>
          <a:prstGeom prst="rect">
            <a:avLst/>
          </a:prstGeom>
        </p:spPr>
        <p:txBody>
          <a:bodyPr>
            <a:prstTxWarp prst="textPlain"/>
          </a:bodyPr>
          <a:lstStyle/>
          <a:p>
            <a:pPr lvl="0" algn="ctr"/>
            <a:r>
              <a:rPr b="0" i="0">
                <a:ln>
                  <a:noFill/>
                </a:ln>
                <a:solidFill>
                  <a:schemeClr val="dk1"/>
                </a:solidFill>
                <a:latin typeface="EB Garamond"/>
              </a:rPr>
              <a:t>Почему?</a:t>
            </a:r>
          </a:p>
        </p:txBody>
      </p:sp>
      <p:sp>
        <p:nvSpPr>
          <p:cNvPr id="161" name="Google Shape;161;p30"/>
          <p:cNvSpPr/>
          <p:nvPr/>
        </p:nvSpPr>
        <p:spPr>
          <a:xfrm>
            <a:off x="7872516" y="3154619"/>
            <a:ext cx="597648" cy="305102"/>
          </a:xfrm>
          <a:prstGeom prst="rect">
            <a:avLst/>
          </a:prstGeom>
        </p:spPr>
        <p:txBody>
          <a:bodyPr>
            <a:prstTxWarp prst="textPlain"/>
          </a:bodyPr>
          <a:lstStyle/>
          <a:p>
            <a:pPr lvl="0" algn="ctr"/>
            <a:r>
              <a:rPr b="0" i="0">
                <a:ln>
                  <a:noFill/>
                </a:ln>
                <a:solidFill>
                  <a:schemeClr val="dk1"/>
                </a:solidFill>
                <a:latin typeface="EB Garamond"/>
              </a:rPr>
              <a:t>Кто?</a:t>
            </a:r>
          </a:p>
        </p:txBody>
      </p:sp>
      <p:sp>
        <p:nvSpPr>
          <p:cNvPr id="162" name="Google Shape;162;p30"/>
          <p:cNvSpPr/>
          <p:nvPr/>
        </p:nvSpPr>
        <p:spPr>
          <a:xfrm>
            <a:off x="6749282" y="3154619"/>
            <a:ext cx="599958" cy="305102"/>
          </a:xfrm>
          <a:prstGeom prst="rect">
            <a:avLst/>
          </a:prstGeom>
        </p:spPr>
        <p:txBody>
          <a:bodyPr>
            <a:prstTxWarp prst="textPlain"/>
          </a:bodyPr>
          <a:lstStyle/>
          <a:p>
            <a:pPr lvl="0" algn="ctr"/>
            <a:r>
              <a:rPr b="0" i="0">
                <a:ln>
                  <a:noFill/>
                </a:ln>
                <a:solidFill>
                  <a:schemeClr val="dk1"/>
                </a:solidFill>
                <a:latin typeface="EB Garamond"/>
              </a:rPr>
              <a:t>Как?</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5"/>
          <p:cNvSpPr/>
          <p:nvPr/>
        </p:nvSpPr>
        <p:spPr>
          <a:xfrm>
            <a:off x="4293050" y="175750"/>
            <a:ext cx="2130300" cy="21129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769" name="Google Shape;769;p75"/>
          <p:cNvSpPr/>
          <p:nvPr/>
        </p:nvSpPr>
        <p:spPr>
          <a:xfrm>
            <a:off x="6434453" y="175786"/>
            <a:ext cx="2130300" cy="2112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
        <p:nvSpPr>
          <p:cNvPr id="770" name="Google Shape;770;p75"/>
          <p:cNvSpPr/>
          <p:nvPr/>
        </p:nvSpPr>
        <p:spPr>
          <a:xfrm>
            <a:off x="4293052" y="2323313"/>
            <a:ext cx="2130300" cy="2124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771" name="Google Shape;771;p75"/>
          <p:cNvSpPr/>
          <p:nvPr/>
        </p:nvSpPr>
        <p:spPr>
          <a:xfrm>
            <a:off x="6434453" y="2323349"/>
            <a:ext cx="2130300" cy="21243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134F5C"/>
              </a:solidFill>
              <a:latin typeface="Oswald"/>
              <a:ea typeface="Oswald"/>
              <a:cs typeface="Oswald"/>
              <a:sym typeface="Oswald"/>
            </a:endParaRPr>
          </a:p>
        </p:txBody>
      </p:sp>
      <p:sp>
        <p:nvSpPr>
          <p:cNvPr id="772" name="Google Shape;772;p75"/>
          <p:cNvSpPr/>
          <p:nvPr/>
        </p:nvSpPr>
        <p:spPr>
          <a:xfrm rot="-5400000">
            <a:off x="-295899" y="2121197"/>
            <a:ext cx="3641984" cy="375347"/>
          </a:xfrm>
          <a:prstGeom prst="rect">
            <a:avLst/>
          </a:prstGeom>
        </p:spPr>
        <p:txBody>
          <a:bodyPr>
            <a:prstTxWarp prst="textPlain"/>
          </a:bodyPr>
          <a:lstStyle/>
          <a:p>
            <a:pPr lvl="0" algn="ctr"/>
            <a:r>
              <a:rPr b="0" i="0">
                <a:ln>
                  <a:noFill/>
                </a:ln>
                <a:solidFill>
                  <a:srgbClr val="0072CF"/>
                </a:solidFill>
                <a:latin typeface="EB Garamond"/>
              </a:rPr>
              <a:t>Conflict and Peace</a:t>
            </a:r>
          </a:p>
        </p:txBody>
      </p:sp>
      <p:sp>
        <p:nvSpPr>
          <p:cNvPr id="773" name="Google Shape;773;p75"/>
          <p:cNvSpPr/>
          <p:nvPr/>
        </p:nvSpPr>
        <p:spPr>
          <a:xfrm rot="-5400000">
            <a:off x="461577" y="2052864"/>
            <a:ext cx="3421446" cy="512025"/>
          </a:xfrm>
          <a:prstGeom prst="rect">
            <a:avLst/>
          </a:prstGeom>
        </p:spPr>
        <p:txBody>
          <a:bodyPr>
            <a:prstTxWarp prst="textPlain"/>
          </a:bodyPr>
          <a:lstStyle/>
          <a:p>
            <a:pPr lvl="0" algn="ctr"/>
            <a:r>
              <a:rPr b="0" i="0">
                <a:ln>
                  <a:noFill/>
                </a:ln>
                <a:solidFill>
                  <a:srgbClr val="0072CF"/>
                </a:solidFill>
                <a:latin typeface="EB Garamond"/>
              </a:rPr>
              <a:t>Literacy Window</a:t>
            </a:r>
          </a:p>
        </p:txBody>
      </p:sp>
      <p:sp>
        <p:nvSpPr>
          <p:cNvPr id="774" name="Google Shape;774;p75"/>
          <p:cNvSpPr/>
          <p:nvPr/>
        </p:nvSpPr>
        <p:spPr>
          <a:xfrm>
            <a:off x="4643250" y="632950"/>
            <a:ext cx="3500700" cy="3500700"/>
          </a:xfrm>
          <a:prstGeom prst="ellipse">
            <a:avLst/>
          </a:prstGeom>
          <a:noFill/>
          <a:ln cap="flat" cmpd="sng" w="38100">
            <a:solidFill>
              <a:srgbClr val="B4D1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5428425" y="29123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PEACEKEEPER</a:t>
            </a:r>
            <a:endParaRPr sz="1000">
              <a:solidFill>
                <a:schemeClr val="accent6"/>
              </a:solidFill>
              <a:latin typeface="Oswald Light"/>
              <a:ea typeface="Oswald Light"/>
              <a:cs typeface="Oswald Light"/>
              <a:sym typeface="Oswald Light"/>
            </a:endParaRPr>
          </a:p>
        </p:txBody>
      </p:sp>
      <p:sp>
        <p:nvSpPr>
          <p:cNvPr id="776" name="Google Shape;776;p75"/>
          <p:cNvSpPr/>
          <p:nvPr/>
        </p:nvSpPr>
        <p:spPr>
          <a:xfrm>
            <a:off x="6551170" y="29123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FACILITATOR</a:t>
            </a:r>
            <a:endParaRPr sz="1000">
              <a:solidFill>
                <a:schemeClr val="accent6"/>
              </a:solidFill>
              <a:latin typeface="Oswald Light"/>
              <a:ea typeface="Oswald Light"/>
              <a:cs typeface="Oswald Light"/>
              <a:sym typeface="Oswald Light"/>
            </a:endParaRPr>
          </a:p>
        </p:txBody>
      </p:sp>
      <p:sp>
        <p:nvSpPr>
          <p:cNvPr id="777" name="Google Shape;777;p75"/>
          <p:cNvSpPr/>
          <p:nvPr/>
        </p:nvSpPr>
        <p:spPr>
          <a:xfrm>
            <a:off x="5428425" y="14959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WARRIOR</a:t>
            </a:r>
            <a:endParaRPr sz="1000">
              <a:solidFill>
                <a:schemeClr val="accent6"/>
              </a:solidFill>
              <a:latin typeface="Oswald Light"/>
              <a:ea typeface="Oswald Light"/>
              <a:cs typeface="Oswald Light"/>
              <a:sym typeface="Oswald Light"/>
            </a:endParaRPr>
          </a:p>
        </p:txBody>
      </p:sp>
      <p:sp>
        <p:nvSpPr>
          <p:cNvPr id="778" name="Google Shape;778;p75"/>
          <p:cNvSpPr/>
          <p:nvPr/>
        </p:nvSpPr>
        <p:spPr>
          <a:xfrm>
            <a:off x="6551170" y="14959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PEACEMAKER</a:t>
            </a:r>
            <a:endParaRPr sz="1000">
              <a:solidFill>
                <a:schemeClr val="accent6"/>
              </a:solidFill>
              <a:latin typeface="Oswald Light"/>
              <a:ea typeface="Oswald Light"/>
              <a:cs typeface="Oswald Light"/>
              <a:sym typeface="Oswald Light"/>
            </a:endParaRPr>
          </a:p>
        </p:txBody>
      </p:sp>
      <p:sp>
        <p:nvSpPr>
          <p:cNvPr id="779" name="Google Shape;779;p75"/>
          <p:cNvSpPr/>
          <p:nvPr/>
        </p:nvSpPr>
        <p:spPr>
          <a:xfrm>
            <a:off x="4497950" y="30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DICTATOR</a:t>
            </a:r>
            <a:endParaRPr sz="1000">
              <a:solidFill>
                <a:schemeClr val="accent6"/>
              </a:solidFill>
              <a:latin typeface="Oswald Light"/>
              <a:ea typeface="Oswald Light"/>
              <a:cs typeface="Oswald Light"/>
              <a:sym typeface="Oswald Light"/>
            </a:endParaRPr>
          </a:p>
        </p:txBody>
      </p:sp>
      <p:sp>
        <p:nvSpPr>
          <p:cNvPr id="780" name="Google Shape;780;p75"/>
          <p:cNvSpPr/>
          <p:nvPr/>
        </p:nvSpPr>
        <p:spPr>
          <a:xfrm>
            <a:off x="7552250" y="30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SAVIOUR</a:t>
            </a:r>
            <a:endParaRPr sz="1000">
              <a:solidFill>
                <a:schemeClr val="accent6"/>
              </a:solidFill>
              <a:latin typeface="Oswald Light"/>
              <a:ea typeface="Oswald Light"/>
              <a:cs typeface="Oswald Light"/>
              <a:sym typeface="Oswald Light"/>
            </a:endParaRPr>
          </a:p>
        </p:txBody>
      </p:sp>
      <p:sp>
        <p:nvSpPr>
          <p:cNvPr id="781" name="Google Shape;781;p75"/>
          <p:cNvSpPr/>
          <p:nvPr/>
        </p:nvSpPr>
        <p:spPr>
          <a:xfrm>
            <a:off x="7552250" y="411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SERVANT</a:t>
            </a:r>
            <a:endParaRPr sz="1000">
              <a:solidFill>
                <a:schemeClr val="accent6"/>
              </a:solidFill>
              <a:latin typeface="Oswald Light"/>
              <a:ea typeface="Oswald Light"/>
              <a:cs typeface="Oswald Light"/>
              <a:sym typeface="Oswald Light"/>
            </a:endParaRPr>
          </a:p>
        </p:txBody>
      </p:sp>
      <p:sp>
        <p:nvSpPr>
          <p:cNvPr id="782" name="Google Shape;782;p75"/>
          <p:cNvSpPr/>
          <p:nvPr/>
        </p:nvSpPr>
        <p:spPr>
          <a:xfrm>
            <a:off x="4497950" y="4113563"/>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accent6"/>
                </a:solidFill>
                <a:latin typeface="Oswald Light"/>
                <a:ea typeface="Oswald Light"/>
                <a:cs typeface="Oswald Light"/>
                <a:sym typeface="Oswald Light"/>
              </a:rPr>
              <a:t>BYSTANDER</a:t>
            </a:r>
            <a:endParaRPr sz="1000">
              <a:solidFill>
                <a:schemeClr val="accent6"/>
              </a:solidFill>
              <a:latin typeface="Oswald Light"/>
              <a:ea typeface="Oswald Light"/>
              <a:cs typeface="Oswald Light"/>
              <a:sym typeface="Oswald Light"/>
            </a:endParaRPr>
          </a:p>
        </p:txBody>
      </p:sp>
      <p:cxnSp>
        <p:nvCxnSpPr>
          <p:cNvPr id="783" name="Google Shape;783;p75"/>
          <p:cNvCxnSpPr>
            <a:stCxn id="782" idx="0"/>
            <a:endCxn id="775" idx="2"/>
          </p:cNvCxnSpPr>
          <p:nvPr/>
        </p:nvCxnSpPr>
        <p:spPr>
          <a:xfrm flipH="1" rot="10800000">
            <a:off x="4901750" y="3121763"/>
            <a:ext cx="930600" cy="991800"/>
          </a:xfrm>
          <a:prstGeom prst="straightConnector1">
            <a:avLst/>
          </a:prstGeom>
          <a:noFill/>
          <a:ln cap="flat" cmpd="sng" w="38100">
            <a:solidFill>
              <a:srgbClr val="A2C4C9"/>
            </a:solidFill>
            <a:prstDash val="solid"/>
            <a:round/>
            <a:headEnd len="med" w="med" type="triangle"/>
            <a:tailEnd len="med" w="med" type="triangle"/>
          </a:ln>
        </p:spPr>
      </p:cxnSp>
      <p:sp>
        <p:nvSpPr>
          <p:cNvPr id="784" name="Google Shape;784;p75"/>
          <p:cNvSpPr/>
          <p:nvPr/>
        </p:nvSpPr>
        <p:spPr>
          <a:xfrm>
            <a:off x="4446200" y="3408875"/>
            <a:ext cx="1720500" cy="4176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Avoidance</a:t>
            </a:r>
            <a:endParaRPr sz="2000">
              <a:solidFill>
                <a:srgbClr val="0C343D"/>
              </a:solidFill>
              <a:latin typeface="Oswald"/>
              <a:ea typeface="Oswald"/>
              <a:cs typeface="Oswald"/>
              <a:sym typeface="Oswald"/>
            </a:endParaRPr>
          </a:p>
        </p:txBody>
      </p:sp>
      <p:cxnSp>
        <p:nvCxnSpPr>
          <p:cNvPr id="785" name="Google Shape;785;p75"/>
          <p:cNvCxnSpPr>
            <a:stCxn id="778" idx="0"/>
            <a:endCxn id="780" idx="2"/>
          </p:cNvCxnSpPr>
          <p:nvPr/>
        </p:nvCxnSpPr>
        <p:spPr>
          <a:xfrm flipH="1" rot="10800000">
            <a:off x="6954970" y="512863"/>
            <a:ext cx="1001100" cy="983100"/>
          </a:xfrm>
          <a:prstGeom prst="straightConnector1">
            <a:avLst/>
          </a:prstGeom>
          <a:noFill/>
          <a:ln cap="flat" cmpd="sng" w="38100">
            <a:solidFill>
              <a:srgbClr val="A2C4C9"/>
            </a:solidFill>
            <a:prstDash val="solid"/>
            <a:round/>
            <a:headEnd len="med" w="med" type="triangle"/>
            <a:tailEnd len="med" w="med" type="triangle"/>
          </a:ln>
        </p:spPr>
      </p:cxnSp>
      <p:sp>
        <p:nvSpPr>
          <p:cNvPr id="786" name="Google Shape;786;p75"/>
          <p:cNvSpPr/>
          <p:nvPr/>
        </p:nvSpPr>
        <p:spPr>
          <a:xfrm>
            <a:off x="6682475" y="795675"/>
            <a:ext cx="1720500" cy="417600"/>
          </a:xfrm>
          <a:prstGeom prst="rect">
            <a:avLst/>
          </a:prstGeom>
          <a:solidFill>
            <a:srgbClr val="D0E0E3">
              <a:alpha val="52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Collaboration</a:t>
            </a:r>
            <a:endParaRPr sz="2000">
              <a:solidFill>
                <a:srgbClr val="0C343D"/>
              </a:solidFill>
              <a:latin typeface="Oswald"/>
              <a:ea typeface="Oswald"/>
              <a:cs typeface="Oswald"/>
              <a:sym typeface="Oswald"/>
            </a:endParaRPr>
          </a:p>
        </p:txBody>
      </p:sp>
      <p:cxnSp>
        <p:nvCxnSpPr>
          <p:cNvPr id="787" name="Google Shape;787;p75"/>
          <p:cNvCxnSpPr>
            <a:stCxn id="777" idx="0"/>
            <a:endCxn id="779" idx="2"/>
          </p:cNvCxnSpPr>
          <p:nvPr/>
        </p:nvCxnSpPr>
        <p:spPr>
          <a:xfrm rot="10800000">
            <a:off x="4901625" y="512863"/>
            <a:ext cx="930600" cy="983100"/>
          </a:xfrm>
          <a:prstGeom prst="straightConnector1">
            <a:avLst/>
          </a:prstGeom>
          <a:noFill/>
          <a:ln cap="flat" cmpd="sng" w="38100">
            <a:solidFill>
              <a:srgbClr val="A2C4C9"/>
            </a:solidFill>
            <a:prstDash val="solid"/>
            <a:round/>
            <a:headEnd len="med" w="med" type="triangle"/>
            <a:tailEnd len="med" w="med" type="triangle"/>
          </a:ln>
        </p:spPr>
      </p:cxnSp>
      <p:sp>
        <p:nvSpPr>
          <p:cNvPr id="788" name="Google Shape;788;p75"/>
          <p:cNvSpPr/>
          <p:nvPr/>
        </p:nvSpPr>
        <p:spPr>
          <a:xfrm>
            <a:off x="4497950" y="795675"/>
            <a:ext cx="1720500" cy="4176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0C343D"/>
                </a:solidFill>
                <a:latin typeface="Oswald"/>
                <a:ea typeface="Oswald"/>
                <a:cs typeface="Oswald"/>
                <a:sym typeface="Oswald"/>
              </a:rPr>
              <a:t>Competition</a:t>
            </a:r>
            <a:endParaRPr sz="2000">
              <a:solidFill>
                <a:srgbClr val="0C343D"/>
              </a:solidFill>
              <a:latin typeface="Oswald"/>
              <a:ea typeface="Oswald"/>
              <a:cs typeface="Oswald"/>
              <a:sym typeface="Oswald"/>
            </a:endParaRPr>
          </a:p>
        </p:txBody>
      </p:sp>
      <p:cxnSp>
        <p:nvCxnSpPr>
          <p:cNvPr id="789" name="Google Shape;789;p75"/>
          <p:cNvCxnSpPr>
            <a:stCxn id="781" idx="0"/>
            <a:endCxn id="776" idx="2"/>
          </p:cNvCxnSpPr>
          <p:nvPr/>
        </p:nvCxnSpPr>
        <p:spPr>
          <a:xfrm rot="10800000">
            <a:off x="6954950" y="3121763"/>
            <a:ext cx="1001100" cy="991800"/>
          </a:xfrm>
          <a:prstGeom prst="straightConnector1">
            <a:avLst/>
          </a:prstGeom>
          <a:noFill/>
          <a:ln cap="flat" cmpd="sng" w="38100">
            <a:solidFill>
              <a:srgbClr val="A2C4C9"/>
            </a:solidFill>
            <a:prstDash val="solid"/>
            <a:round/>
            <a:headEnd len="med" w="med" type="triangle"/>
            <a:tailEnd len="med" w="med" type="triangle"/>
          </a:ln>
        </p:spPr>
      </p:cxnSp>
      <p:sp>
        <p:nvSpPr>
          <p:cNvPr id="790" name="Google Shape;790;p75"/>
          <p:cNvSpPr/>
          <p:nvPr/>
        </p:nvSpPr>
        <p:spPr>
          <a:xfrm>
            <a:off x="6786000" y="3408875"/>
            <a:ext cx="1720500" cy="417600"/>
          </a:xfrm>
          <a:prstGeom prst="rect">
            <a:avLst/>
          </a:prstGeom>
          <a:solidFill>
            <a:srgbClr val="F3F3F3">
              <a:alpha val="541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2000">
                <a:solidFill>
                  <a:srgbClr val="0C343D"/>
                </a:solidFill>
                <a:latin typeface="Oswald"/>
                <a:ea typeface="Oswald"/>
                <a:cs typeface="Oswald"/>
                <a:sym typeface="Oswald"/>
              </a:rPr>
              <a:t>Accommodation</a:t>
            </a:r>
            <a:endParaRPr sz="2000">
              <a:solidFill>
                <a:srgbClr val="0C343D"/>
              </a:solidFill>
              <a:latin typeface="Oswald"/>
              <a:ea typeface="Oswald"/>
              <a:cs typeface="Oswald"/>
              <a:sym typeface="Oswald"/>
            </a:endParaRPr>
          </a:p>
        </p:txBody>
      </p:sp>
      <p:sp>
        <p:nvSpPr>
          <p:cNvPr id="791" name="Google Shape;791;p75"/>
          <p:cNvSpPr/>
          <p:nvPr/>
        </p:nvSpPr>
        <p:spPr>
          <a:xfrm>
            <a:off x="5893050" y="1808325"/>
            <a:ext cx="1001100" cy="10011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5"/>
          <p:cNvSpPr/>
          <p:nvPr/>
        </p:nvSpPr>
        <p:spPr>
          <a:xfrm>
            <a:off x="5989802" y="2037988"/>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Oswald Light"/>
                <a:ea typeface="Oswald Light"/>
                <a:cs typeface="Oswald Light"/>
                <a:sym typeface="Oswald Light"/>
              </a:rPr>
              <a:t>WISDOM</a:t>
            </a:r>
            <a:endParaRPr sz="1500">
              <a:solidFill>
                <a:schemeClr val="lt1"/>
              </a:solidFill>
              <a:latin typeface="Oswald Light"/>
              <a:ea typeface="Oswald Light"/>
              <a:cs typeface="Oswald Light"/>
              <a:sym typeface="Oswald Light"/>
            </a:endParaRPr>
          </a:p>
        </p:txBody>
      </p:sp>
      <p:sp>
        <p:nvSpPr>
          <p:cNvPr id="793" name="Google Shape;793;p75"/>
          <p:cNvSpPr/>
          <p:nvPr/>
        </p:nvSpPr>
        <p:spPr>
          <a:xfrm>
            <a:off x="5989700" y="2323350"/>
            <a:ext cx="807600" cy="2094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accent6"/>
                </a:solidFill>
                <a:latin typeface="Oswald Light"/>
                <a:ea typeface="Oswald Light"/>
                <a:cs typeface="Oswald Light"/>
                <a:sym typeface="Oswald Light"/>
              </a:rPr>
              <a:t>PEACEBUILDER</a:t>
            </a:r>
            <a:endParaRPr sz="900">
              <a:solidFill>
                <a:schemeClr val="accent6"/>
              </a:solidFill>
              <a:latin typeface="Oswald Light"/>
              <a:ea typeface="Oswald Light"/>
              <a:cs typeface="Oswald Light"/>
              <a:sym typeface="Oswald Light"/>
            </a:endParaRPr>
          </a:p>
        </p:txBody>
      </p:sp>
      <p:sp>
        <p:nvSpPr>
          <p:cNvPr id="794" name="Google Shape;794;p75"/>
          <p:cNvSpPr/>
          <p:nvPr/>
        </p:nvSpPr>
        <p:spPr>
          <a:xfrm rot="-5400000">
            <a:off x="-1200756" y="2051302"/>
            <a:ext cx="4459942" cy="515131"/>
          </a:xfrm>
          <a:prstGeom prst="rect">
            <a:avLst/>
          </a:prstGeom>
        </p:spPr>
        <p:txBody>
          <a:bodyPr>
            <a:prstTxWarp prst="textPlain"/>
          </a:bodyPr>
          <a:lstStyle/>
          <a:p>
            <a:pPr lvl="0" algn="ctr"/>
            <a:r>
              <a:rPr b="0" i="0">
                <a:ln>
                  <a:noFill/>
                </a:ln>
                <a:solidFill>
                  <a:srgbClr val="0072CF"/>
                </a:solidFill>
                <a:latin typeface="EB Garamond"/>
              </a:rPr>
              <a:t>The Cremin/Leighton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6"/>
          <p:cNvSpPr/>
          <p:nvPr/>
        </p:nvSpPr>
        <p:spPr>
          <a:xfrm>
            <a:off x="1020050" y="113707"/>
            <a:ext cx="7190731" cy="716268"/>
          </a:xfrm>
          <a:prstGeom prst="rect">
            <a:avLst/>
          </a:prstGeom>
        </p:spPr>
        <p:txBody>
          <a:bodyPr>
            <a:prstTxWarp prst="textPlain"/>
          </a:bodyPr>
          <a:lstStyle/>
          <a:p>
            <a:pPr lvl="0" algn="ctr"/>
            <a:r>
              <a:rPr b="0" i="0">
                <a:ln>
                  <a:noFill/>
                </a:ln>
                <a:solidFill>
                  <a:srgbClr val="FFFFFF"/>
                </a:solidFill>
                <a:latin typeface="EB Garamond"/>
              </a:rPr>
              <a:t>The Five Stages of Change</a:t>
            </a:r>
          </a:p>
        </p:txBody>
      </p:sp>
      <p:sp>
        <p:nvSpPr>
          <p:cNvPr id="800" name="Google Shape;800;p76"/>
          <p:cNvSpPr/>
          <p:nvPr/>
        </p:nvSpPr>
        <p:spPr>
          <a:xfrm>
            <a:off x="2905950" y="1187039"/>
            <a:ext cx="3332100" cy="3332100"/>
          </a:xfrm>
          <a:prstGeom prst="ellipse">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4181250" y="127651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5358750" y="209431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944450" y="3415685"/>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3496266" y="3433670"/>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6"/>
          <p:cNvSpPr/>
          <p:nvPr/>
        </p:nvSpPr>
        <p:spPr>
          <a:xfrm>
            <a:off x="3028216" y="2094295"/>
            <a:ext cx="763200" cy="763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7"/>
          <p:cNvSpPr/>
          <p:nvPr/>
        </p:nvSpPr>
        <p:spPr>
          <a:xfrm>
            <a:off x="1655238" y="136432"/>
            <a:ext cx="6268787" cy="716268"/>
          </a:xfrm>
          <a:prstGeom prst="rect">
            <a:avLst/>
          </a:prstGeom>
        </p:spPr>
        <p:txBody>
          <a:bodyPr>
            <a:prstTxWarp prst="textPlain"/>
          </a:bodyPr>
          <a:lstStyle/>
          <a:p>
            <a:pPr lvl="0" algn="ctr"/>
            <a:r>
              <a:rPr b="0" i="0">
                <a:ln>
                  <a:noFill/>
                </a:ln>
                <a:solidFill>
                  <a:srgbClr val="FFFFFF"/>
                </a:solidFill>
                <a:latin typeface="EB Garamond"/>
              </a:rPr>
              <a:t>The Process of Change</a:t>
            </a:r>
          </a:p>
        </p:txBody>
      </p:sp>
      <p:sp>
        <p:nvSpPr>
          <p:cNvPr id="811" name="Google Shape;811;p77"/>
          <p:cNvSpPr/>
          <p:nvPr/>
        </p:nvSpPr>
        <p:spPr>
          <a:xfrm>
            <a:off x="2863238" y="1232014"/>
            <a:ext cx="3332100" cy="3332100"/>
          </a:xfrm>
          <a:prstGeom prst="ellipse">
            <a:avLst/>
          </a:prstGeom>
          <a:noFill/>
          <a:ln cap="flat" cmpd="sng" w="1524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7"/>
          <p:cNvSpPr/>
          <p:nvPr/>
        </p:nvSpPr>
        <p:spPr>
          <a:xfrm>
            <a:off x="4138538" y="1321485"/>
            <a:ext cx="763200" cy="763200"/>
          </a:xfrm>
          <a:prstGeom prst="ellipse">
            <a:avLst/>
          </a:prstGeom>
          <a:solidFill>
            <a:srgbClr val="9900F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13" name="Google Shape;813;p77"/>
          <p:cNvSpPr/>
          <p:nvPr/>
        </p:nvSpPr>
        <p:spPr>
          <a:xfrm>
            <a:off x="5316038" y="2139285"/>
            <a:ext cx="763200" cy="763200"/>
          </a:xfrm>
          <a:prstGeom prst="ellipse">
            <a:avLst/>
          </a:prstGeom>
          <a:solidFill>
            <a:srgbClr val="FF00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7"/>
          <p:cNvSpPr/>
          <p:nvPr/>
        </p:nvSpPr>
        <p:spPr>
          <a:xfrm>
            <a:off x="4901738" y="3460660"/>
            <a:ext cx="763200" cy="763200"/>
          </a:xfrm>
          <a:prstGeom prst="ellipse">
            <a:avLst/>
          </a:prstGeom>
          <a:solidFill>
            <a:srgbClr val="3C78D8"/>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7"/>
          <p:cNvSpPr/>
          <p:nvPr/>
        </p:nvSpPr>
        <p:spPr>
          <a:xfrm>
            <a:off x="3453553" y="3478645"/>
            <a:ext cx="763200" cy="763200"/>
          </a:xfrm>
          <a:prstGeom prst="ellipse">
            <a:avLst/>
          </a:prstGeom>
          <a:solidFill>
            <a:srgbClr val="FF99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7"/>
          <p:cNvSpPr/>
          <p:nvPr/>
        </p:nvSpPr>
        <p:spPr>
          <a:xfrm>
            <a:off x="2985503" y="2139270"/>
            <a:ext cx="763200" cy="763200"/>
          </a:xfrm>
          <a:prstGeom prst="ellipse">
            <a:avLst/>
          </a:prstGeom>
          <a:solidFill>
            <a:srgbClr val="6AA84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7"/>
          <p:cNvSpPr/>
          <p:nvPr/>
        </p:nvSpPr>
        <p:spPr>
          <a:xfrm>
            <a:off x="3794888" y="852700"/>
            <a:ext cx="1450524" cy="491126"/>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Purpose</a:t>
            </a:r>
          </a:p>
        </p:txBody>
      </p:sp>
      <p:sp>
        <p:nvSpPr>
          <p:cNvPr id="818" name="Google Shape;818;p77"/>
          <p:cNvSpPr/>
          <p:nvPr/>
        </p:nvSpPr>
        <p:spPr>
          <a:xfrm>
            <a:off x="6307200" y="2298422"/>
            <a:ext cx="1874073"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Understand</a:t>
            </a:r>
          </a:p>
        </p:txBody>
      </p:sp>
      <p:sp>
        <p:nvSpPr>
          <p:cNvPr id="819" name="Google Shape;819;p77"/>
          <p:cNvSpPr/>
          <p:nvPr/>
        </p:nvSpPr>
        <p:spPr>
          <a:xfrm>
            <a:off x="6079245" y="3660100"/>
            <a:ext cx="894553" cy="400306"/>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Plan</a:t>
            </a:r>
          </a:p>
        </p:txBody>
      </p:sp>
      <p:sp>
        <p:nvSpPr>
          <p:cNvPr id="820" name="Google Shape;820;p77"/>
          <p:cNvSpPr/>
          <p:nvPr/>
        </p:nvSpPr>
        <p:spPr>
          <a:xfrm>
            <a:off x="2216972" y="3662804"/>
            <a:ext cx="646276" cy="491124"/>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Act</a:t>
            </a:r>
          </a:p>
        </p:txBody>
      </p:sp>
      <p:sp>
        <p:nvSpPr>
          <p:cNvPr id="821" name="Google Shape;821;p77"/>
          <p:cNvSpPr/>
          <p:nvPr/>
        </p:nvSpPr>
        <p:spPr>
          <a:xfrm>
            <a:off x="1299650" y="2253013"/>
            <a:ext cx="1300849" cy="49112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Evaluate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8"/>
          <p:cNvSpPr/>
          <p:nvPr/>
        </p:nvSpPr>
        <p:spPr>
          <a:xfrm>
            <a:off x="295774" y="129275"/>
            <a:ext cx="8653305" cy="715549"/>
          </a:xfrm>
          <a:prstGeom prst="rect">
            <a:avLst/>
          </a:prstGeom>
        </p:spPr>
        <p:txBody>
          <a:bodyPr>
            <a:prstTxWarp prst="textPlain"/>
          </a:bodyPr>
          <a:lstStyle/>
          <a:p>
            <a:pPr lvl="0" algn="ctr"/>
            <a:r>
              <a:rPr b="0" i="0">
                <a:ln>
                  <a:noFill/>
                </a:ln>
                <a:solidFill>
                  <a:srgbClr val="FFFFFF"/>
                </a:solidFill>
                <a:latin typeface="EB Garamond"/>
              </a:rPr>
              <a:t>Changing the narrative - The Hero's Journey</a:t>
            </a:r>
          </a:p>
        </p:txBody>
      </p:sp>
      <p:sp>
        <p:nvSpPr>
          <p:cNvPr id="827" name="Google Shape;827;p78"/>
          <p:cNvSpPr/>
          <p:nvPr/>
        </p:nvSpPr>
        <p:spPr>
          <a:xfrm>
            <a:off x="2863238" y="1232014"/>
            <a:ext cx="3332100" cy="3332100"/>
          </a:xfrm>
          <a:prstGeom prst="ellipse">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8"/>
          <p:cNvSpPr/>
          <p:nvPr/>
        </p:nvSpPr>
        <p:spPr>
          <a:xfrm>
            <a:off x="4138538" y="1321485"/>
            <a:ext cx="763200" cy="763200"/>
          </a:xfrm>
          <a:prstGeom prst="ellipse">
            <a:avLst/>
          </a:prstGeom>
          <a:solidFill>
            <a:srgbClr val="9900F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29" name="Google Shape;829;p78"/>
          <p:cNvSpPr/>
          <p:nvPr/>
        </p:nvSpPr>
        <p:spPr>
          <a:xfrm>
            <a:off x="5316038" y="2139285"/>
            <a:ext cx="763200" cy="763200"/>
          </a:xfrm>
          <a:prstGeom prst="ellipse">
            <a:avLst/>
          </a:prstGeom>
          <a:solidFill>
            <a:srgbClr val="FF00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4901738" y="3460660"/>
            <a:ext cx="763200" cy="763200"/>
          </a:xfrm>
          <a:prstGeom prst="ellipse">
            <a:avLst/>
          </a:prstGeom>
          <a:solidFill>
            <a:srgbClr val="3C78D8"/>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3453553" y="3478645"/>
            <a:ext cx="763200" cy="763200"/>
          </a:xfrm>
          <a:prstGeom prst="ellipse">
            <a:avLst/>
          </a:prstGeom>
          <a:solidFill>
            <a:srgbClr val="FF9900"/>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2985503" y="2139270"/>
            <a:ext cx="763200" cy="763200"/>
          </a:xfrm>
          <a:prstGeom prst="ellipse">
            <a:avLst/>
          </a:prstGeom>
          <a:solidFill>
            <a:srgbClr val="6AA84F"/>
          </a:solidFill>
          <a:ln cap="flat" cmpd="sng" w="762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8"/>
          <p:cNvSpPr/>
          <p:nvPr/>
        </p:nvSpPr>
        <p:spPr>
          <a:xfrm>
            <a:off x="2846150" y="999338"/>
            <a:ext cx="3451716"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Call to Adventure</a:t>
            </a:r>
          </a:p>
        </p:txBody>
      </p:sp>
      <p:sp>
        <p:nvSpPr>
          <p:cNvPr id="834" name="Google Shape;834;p78"/>
          <p:cNvSpPr/>
          <p:nvPr/>
        </p:nvSpPr>
        <p:spPr>
          <a:xfrm>
            <a:off x="6079237" y="2117266"/>
            <a:ext cx="1847487" cy="471997"/>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Acceptance</a:t>
            </a:r>
          </a:p>
        </p:txBody>
      </p:sp>
      <p:sp>
        <p:nvSpPr>
          <p:cNvPr id="835" name="Google Shape;835;p78"/>
          <p:cNvSpPr/>
          <p:nvPr/>
        </p:nvSpPr>
        <p:spPr>
          <a:xfrm>
            <a:off x="5664937" y="3431484"/>
            <a:ext cx="2016488" cy="506137"/>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Crossing the</a:t>
            </a:r>
          </a:p>
        </p:txBody>
      </p:sp>
      <p:sp>
        <p:nvSpPr>
          <p:cNvPr id="836" name="Google Shape;836;p78"/>
          <p:cNvSpPr/>
          <p:nvPr/>
        </p:nvSpPr>
        <p:spPr>
          <a:xfrm>
            <a:off x="2058012" y="3498569"/>
            <a:ext cx="1395538"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Path</a:t>
            </a:r>
          </a:p>
        </p:txBody>
      </p:sp>
      <p:sp>
        <p:nvSpPr>
          <p:cNvPr id="837" name="Google Shape;837;p78"/>
          <p:cNvSpPr/>
          <p:nvPr/>
        </p:nvSpPr>
        <p:spPr>
          <a:xfrm>
            <a:off x="6079237" y="2498266"/>
            <a:ext cx="1615324" cy="40371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of the Call</a:t>
            </a:r>
          </a:p>
        </p:txBody>
      </p:sp>
      <p:sp>
        <p:nvSpPr>
          <p:cNvPr id="838" name="Google Shape;838;p78"/>
          <p:cNvSpPr/>
          <p:nvPr/>
        </p:nvSpPr>
        <p:spPr>
          <a:xfrm>
            <a:off x="5664937" y="3861708"/>
            <a:ext cx="1610630" cy="400301"/>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Threshold</a:t>
            </a:r>
          </a:p>
        </p:txBody>
      </p:sp>
      <p:sp>
        <p:nvSpPr>
          <p:cNvPr id="839" name="Google Shape;839;p78"/>
          <p:cNvSpPr/>
          <p:nvPr/>
        </p:nvSpPr>
        <p:spPr>
          <a:xfrm>
            <a:off x="2058012" y="3879569"/>
            <a:ext cx="1285004"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of Trials</a:t>
            </a:r>
          </a:p>
        </p:txBody>
      </p:sp>
      <p:sp>
        <p:nvSpPr>
          <p:cNvPr id="840" name="Google Shape;840;p78"/>
          <p:cNvSpPr/>
          <p:nvPr/>
        </p:nvSpPr>
        <p:spPr>
          <a:xfrm>
            <a:off x="1050037" y="2117266"/>
            <a:ext cx="1905955"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Return with</a:t>
            </a:r>
          </a:p>
        </p:txBody>
      </p:sp>
      <p:sp>
        <p:nvSpPr>
          <p:cNvPr id="841" name="Google Shape;841;p78"/>
          <p:cNvSpPr/>
          <p:nvPr/>
        </p:nvSpPr>
        <p:spPr>
          <a:xfrm>
            <a:off x="1507237" y="2498266"/>
            <a:ext cx="1471076" cy="416945"/>
          </a:xfrm>
          <a:prstGeom prst="rect">
            <a:avLst/>
          </a:prstGeom>
        </p:spPr>
        <p:txBody>
          <a:bodyPr>
            <a:prstTxWarp prst="textPlain"/>
          </a:bodyPr>
          <a:lstStyle/>
          <a:p>
            <a:pPr lvl="0" algn="ctr"/>
            <a:r>
              <a:rPr b="1" i="0">
                <a:ln cap="flat" cmpd="sng" w="9525">
                  <a:solidFill>
                    <a:srgbClr val="B6D7A8"/>
                  </a:solidFill>
                  <a:prstDash val="solid"/>
                  <a:round/>
                  <a:headEnd len="sm" w="sm" type="none"/>
                  <a:tailEnd len="sm" w="sm" type="none"/>
                </a:ln>
                <a:solidFill>
                  <a:schemeClr val="dk1"/>
                </a:solidFill>
                <a:latin typeface="Fjalla One"/>
              </a:rPr>
              <a:t>the Elixir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9"/>
          <p:cNvSpPr/>
          <p:nvPr/>
        </p:nvSpPr>
        <p:spPr>
          <a:xfrm>
            <a:off x="2179585" y="157825"/>
            <a:ext cx="4903462" cy="716268"/>
          </a:xfrm>
          <a:prstGeom prst="rect">
            <a:avLst/>
          </a:prstGeom>
        </p:spPr>
        <p:txBody>
          <a:bodyPr>
            <a:prstTxWarp prst="textPlain"/>
          </a:bodyPr>
          <a:lstStyle/>
          <a:p>
            <a:pPr lvl="0" algn="ctr"/>
            <a:r>
              <a:rPr b="0" i="0">
                <a:ln>
                  <a:noFill/>
                </a:ln>
                <a:solidFill>
                  <a:srgbClr val="FFFFFF"/>
                </a:solidFill>
                <a:latin typeface="EB Garamond"/>
              </a:rPr>
              <a:t>The Neurology of Peace</a:t>
            </a:r>
          </a:p>
        </p:txBody>
      </p:sp>
      <p:sp>
        <p:nvSpPr>
          <p:cNvPr id="847" name="Google Shape;847;p79"/>
          <p:cNvSpPr txBox="1"/>
          <p:nvPr/>
        </p:nvSpPr>
        <p:spPr>
          <a:xfrm>
            <a:off x="132150" y="1147700"/>
            <a:ext cx="4981800" cy="343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600">
                <a:solidFill>
                  <a:schemeClr val="lt1"/>
                </a:solidFill>
                <a:latin typeface="Average"/>
                <a:ea typeface="Average"/>
                <a:cs typeface="Average"/>
                <a:sym typeface="Average"/>
              </a:rPr>
              <a:t>‘</a:t>
            </a:r>
            <a:r>
              <a:rPr lang="en-GB" sz="1300">
                <a:solidFill>
                  <a:schemeClr val="dk1"/>
                </a:solidFill>
                <a:latin typeface="EB Garamond"/>
                <a:ea typeface="EB Garamond"/>
                <a:cs typeface="EB Garamond"/>
                <a:sym typeface="EB Garamond"/>
              </a:rPr>
              <a:t>The optimal environment for anyone to learn anything in is best summarised by the following algorithm:</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If a person feels understood as an individual human being then…</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their self-esteem is increased; and if their self-esteem is increased then…</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their self-confidence will be good; and if they are in an environment where they feel understood, where their self-esteem is good and where their self-confidence is good then they feel…</a:t>
            </a:r>
            <a:endParaRPr sz="1300">
              <a:solidFill>
                <a:schemeClr val="dk1"/>
              </a:solidFill>
              <a:latin typeface="EB Garamond"/>
              <a:ea typeface="EB Garamond"/>
              <a:cs typeface="EB Garamond"/>
              <a:sym typeface="EB Garamond"/>
            </a:endParaRPr>
          </a:p>
          <a:p>
            <a:pPr indent="-311150" lvl="0" marL="457200" rtl="0" algn="just">
              <a:spcBef>
                <a:spcPts val="0"/>
              </a:spcBef>
              <a:spcAft>
                <a:spcPts val="0"/>
              </a:spcAft>
              <a:buClr>
                <a:schemeClr val="dk1"/>
              </a:buClr>
              <a:buSzPts val="1300"/>
              <a:buChar char="●"/>
            </a:pPr>
            <a:r>
              <a:rPr lang="en-GB" sz="1300">
                <a:solidFill>
                  <a:schemeClr val="dk1"/>
                </a:solidFill>
                <a:latin typeface="EB Garamond"/>
                <a:ea typeface="EB Garamond"/>
                <a:cs typeface="EB Garamond"/>
                <a:sym typeface="EB Garamond"/>
              </a:rPr>
              <a:t>engaged; and, if they feel emotionally engaged, then their neurochemistry will be optimised for learning.</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rPr lang="en-GB" sz="1300">
                <a:solidFill>
                  <a:schemeClr val="dk1"/>
                </a:solidFill>
                <a:latin typeface="EB Garamond"/>
                <a:ea typeface="EB Garamond"/>
                <a:cs typeface="EB Garamond"/>
                <a:sym typeface="EB Garamond"/>
              </a:rPr>
              <a:t>And what is this but ‘love’ in the pure sense of that word?’</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lang="en-GB" sz="1300">
                <a:solidFill>
                  <a:schemeClr val="dk1"/>
                </a:solidFill>
                <a:latin typeface="EB Garamond"/>
                <a:ea typeface="EB Garamond"/>
                <a:cs typeface="EB Garamond"/>
                <a:sym typeface="EB Garamond"/>
              </a:rPr>
              <a:t>Dr Andrew Curran</a:t>
            </a:r>
            <a:endParaRPr sz="1300">
              <a:solidFill>
                <a:schemeClr val="dk1"/>
              </a:solidFill>
              <a:latin typeface="EB Garamond"/>
              <a:ea typeface="EB Garamond"/>
              <a:cs typeface="EB Garamond"/>
              <a:sym typeface="EB Garamond"/>
            </a:endParaRPr>
          </a:p>
          <a:p>
            <a:pPr indent="0" lvl="0" marL="0" rtl="0" algn="r">
              <a:spcBef>
                <a:spcPts val="0"/>
              </a:spcBef>
              <a:spcAft>
                <a:spcPts val="0"/>
              </a:spcAft>
              <a:buNone/>
            </a:pPr>
            <a:r>
              <a:rPr i="1" lang="en-GB" sz="1300">
                <a:solidFill>
                  <a:schemeClr val="dk1"/>
                </a:solidFill>
                <a:latin typeface="EB Garamond"/>
                <a:ea typeface="EB Garamond"/>
                <a:cs typeface="EB Garamond"/>
                <a:sym typeface="EB Garamond"/>
              </a:rPr>
              <a:t>The Big Book of Independent Thinking</a:t>
            </a:r>
            <a:endParaRPr sz="1100">
              <a:solidFill>
                <a:schemeClr val="dk1"/>
              </a:solidFill>
              <a:latin typeface="EB Garamond"/>
              <a:ea typeface="EB Garamond"/>
              <a:cs typeface="EB Garamond"/>
              <a:sym typeface="EB Garamond"/>
            </a:endParaRPr>
          </a:p>
        </p:txBody>
      </p:sp>
      <p:pic>
        <p:nvPicPr>
          <p:cNvPr id="848" name="Google Shape;848;p79"/>
          <p:cNvPicPr preferRelativeResize="0"/>
          <p:nvPr/>
        </p:nvPicPr>
        <p:blipFill>
          <a:blip r:embed="rId3">
            <a:alphaModFix/>
          </a:blip>
          <a:stretch>
            <a:fillRect/>
          </a:stretch>
        </p:blipFill>
        <p:spPr>
          <a:xfrm>
            <a:off x="5839750" y="1147700"/>
            <a:ext cx="2988000" cy="346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anim calcmode="lin" valueType="num">
                                      <p:cBhvr additive="base">
                                        <p:cTn dur="1000"/>
                                        <p:tgtEl>
                                          <p:spTgt spid="8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anim calcmode="lin" valueType="num">
                                      <p:cBhvr additive="base">
                                        <p:cTn dur="1000"/>
                                        <p:tgtEl>
                                          <p:spTgt spid="8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2" st="2"/>
                                            </p:txEl>
                                          </p:spTgt>
                                        </p:tgtEl>
                                        <p:attrNameLst>
                                          <p:attrName>style.visibility</p:attrName>
                                        </p:attrNameLst>
                                      </p:cBhvr>
                                      <p:to>
                                        <p:strVal val="visible"/>
                                      </p:to>
                                    </p:set>
                                    <p:anim calcmode="lin" valueType="num">
                                      <p:cBhvr additive="base">
                                        <p:cTn dur="1000"/>
                                        <p:tgtEl>
                                          <p:spTgt spid="8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3" st="3"/>
                                            </p:txEl>
                                          </p:spTgt>
                                        </p:tgtEl>
                                        <p:attrNameLst>
                                          <p:attrName>style.visibility</p:attrName>
                                        </p:attrNameLst>
                                      </p:cBhvr>
                                      <p:to>
                                        <p:strVal val="visible"/>
                                      </p:to>
                                    </p:set>
                                    <p:anim calcmode="lin" valueType="num">
                                      <p:cBhvr additive="base">
                                        <p:cTn dur="1000"/>
                                        <p:tgtEl>
                                          <p:spTgt spid="8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4" st="4"/>
                                            </p:txEl>
                                          </p:spTgt>
                                        </p:tgtEl>
                                        <p:attrNameLst>
                                          <p:attrName>style.visibility</p:attrName>
                                        </p:attrNameLst>
                                      </p:cBhvr>
                                      <p:to>
                                        <p:strVal val="visible"/>
                                      </p:to>
                                    </p:set>
                                    <p:anim calcmode="lin" valueType="num">
                                      <p:cBhvr additive="base">
                                        <p:cTn dur="1000"/>
                                        <p:tgtEl>
                                          <p:spTgt spid="84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5" st="5"/>
                                            </p:txEl>
                                          </p:spTgt>
                                        </p:tgtEl>
                                        <p:attrNameLst>
                                          <p:attrName>style.visibility</p:attrName>
                                        </p:attrNameLst>
                                      </p:cBhvr>
                                      <p:to>
                                        <p:strVal val="visible"/>
                                      </p:to>
                                    </p:set>
                                    <p:anim calcmode="lin" valueType="num">
                                      <p:cBhvr additive="base">
                                        <p:cTn dur="1000"/>
                                        <p:tgtEl>
                                          <p:spTgt spid="84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6" st="6"/>
                                            </p:txEl>
                                          </p:spTgt>
                                        </p:tgtEl>
                                        <p:attrNameLst>
                                          <p:attrName>style.visibility</p:attrName>
                                        </p:attrNameLst>
                                      </p:cBhvr>
                                      <p:to>
                                        <p:strVal val="visible"/>
                                      </p:to>
                                    </p:set>
                                    <p:anim calcmode="lin" valueType="num">
                                      <p:cBhvr additive="base">
                                        <p:cTn dur="1000"/>
                                        <p:tgtEl>
                                          <p:spTgt spid="84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7" st="7"/>
                                            </p:txEl>
                                          </p:spTgt>
                                        </p:tgtEl>
                                        <p:attrNameLst>
                                          <p:attrName>style.visibility</p:attrName>
                                        </p:attrNameLst>
                                      </p:cBhvr>
                                      <p:to>
                                        <p:strVal val="visible"/>
                                      </p:to>
                                    </p:set>
                                    <p:anim calcmode="lin" valueType="num">
                                      <p:cBhvr additive="base">
                                        <p:cTn dur="1000"/>
                                        <p:tgtEl>
                                          <p:spTgt spid="84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8" st="8"/>
                                            </p:txEl>
                                          </p:spTgt>
                                        </p:tgtEl>
                                        <p:attrNameLst>
                                          <p:attrName>style.visibility</p:attrName>
                                        </p:attrNameLst>
                                      </p:cBhvr>
                                      <p:to>
                                        <p:strVal val="visible"/>
                                      </p:to>
                                    </p:set>
                                    <p:anim calcmode="lin" valueType="num">
                                      <p:cBhvr additive="base">
                                        <p:cTn dur="1000"/>
                                        <p:tgtEl>
                                          <p:spTgt spid="84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9" st="9"/>
                                            </p:txEl>
                                          </p:spTgt>
                                        </p:tgtEl>
                                        <p:attrNameLst>
                                          <p:attrName>style.visibility</p:attrName>
                                        </p:attrNameLst>
                                      </p:cBhvr>
                                      <p:to>
                                        <p:strVal val="visible"/>
                                      </p:to>
                                    </p:set>
                                    <p:anim calcmode="lin" valueType="num">
                                      <p:cBhvr additive="base">
                                        <p:cTn dur="1000"/>
                                        <p:tgtEl>
                                          <p:spTgt spid="84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xEl>
                                              <p:pRg end="10" st="10"/>
                                            </p:txEl>
                                          </p:spTgt>
                                        </p:tgtEl>
                                        <p:attrNameLst>
                                          <p:attrName>style.visibility</p:attrName>
                                        </p:attrNameLst>
                                      </p:cBhvr>
                                      <p:to>
                                        <p:strVal val="visible"/>
                                      </p:to>
                                    </p:set>
                                    <p:anim calcmode="lin" valueType="num">
                                      <p:cBhvr additive="base">
                                        <p:cTn dur="1000"/>
                                        <p:tgtEl>
                                          <p:spTgt spid="84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p:nvPr/>
        </p:nvSpPr>
        <p:spPr>
          <a:xfrm>
            <a:off x="464250" y="1999706"/>
            <a:ext cx="1868400" cy="16749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p:nvPr/>
        </p:nvSpPr>
        <p:spPr>
          <a:xfrm>
            <a:off x="1494848" y="1999706"/>
            <a:ext cx="1868400" cy="1674900"/>
          </a:xfrm>
          <a:prstGeom prst="ellipse">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3668900" y="1537775"/>
            <a:ext cx="5152500" cy="259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chemeClr val="dk1"/>
                </a:solidFill>
                <a:latin typeface="EB Garamond"/>
                <a:ea typeface="EB Garamond"/>
                <a:cs typeface="EB Garamond"/>
                <a:sym typeface="EB Garamond"/>
              </a:rPr>
              <a:t>Only connect the prose and the passion, and both will be exalted, and human love will be seen at its height. </a:t>
            </a:r>
            <a:br>
              <a:rPr lang="en-GB" sz="2600">
                <a:solidFill>
                  <a:schemeClr val="dk1"/>
                </a:solidFill>
                <a:latin typeface="EB Garamond"/>
                <a:ea typeface="EB Garamond"/>
                <a:cs typeface="EB Garamond"/>
                <a:sym typeface="EB Garamond"/>
              </a:rPr>
            </a:br>
            <a:r>
              <a:rPr lang="en-GB" sz="2600">
                <a:solidFill>
                  <a:schemeClr val="dk1"/>
                </a:solidFill>
                <a:latin typeface="EB Garamond"/>
                <a:ea typeface="EB Garamond"/>
                <a:cs typeface="EB Garamond"/>
                <a:sym typeface="EB Garamond"/>
              </a:rPr>
              <a:t>Live in fragments no longer.</a:t>
            </a:r>
            <a:endParaRPr sz="2600">
              <a:solidFill>
                <a:schemeClr val="dk1"/>
              </a:solidFill>
              <a:latin typeface="EB Garamond"/>
              <a:ea typeface="EB Garamond"/>
              <a:cs typeface="EB Garamond"/>
              <a:sym typeface="EB Garamond"/>
            </a:endParaRPr>
          </a:p>
          <a:p>
            <a:pPr indent="0" lvl="0" marL="0" rtl="0" algn="ctr">
              <a:spcBef>
                <a:spcPts val="0"/>
              </a:spcBef>
              <a:spcAft>
                <a:spcPts val="0"/>
              </a:spcAft>
              <a:buNone/>
            </a:pPr>
            <a:r>
              <a:t/>
            </a:r>
            <a:endParaRPr sz="2600">
              <a:solidFill>
                <a:schemeClr val="dk1"/>
              </a:solidFill>
              <a:latin typeface="EB Garamond"/>
              <a:ea typeface="EB Garamond"/>
              <a:cs typeface="EB Garamond"/>
              <a:sym typeface="EB Garamond"/>
            </a:endParaRPr>
          </a:p>
          <a:p>
            <a:pPr indent="0" lvl="0" marL="0" rtl="0" algn="ctr">
              <a:spcBef>
                <a:spcPts val="0"/>
              </a:spcBef>
              <a:spcAft>
                <a:spcPts val="0"/>
              </a:spcAft>
              <a:buNone/>
            </a:pPr>
            <a:r>
              <a:rPr lang="en-GB" sz="2600">
                <a:solidFill>
                  <a:schemeClr val="dk1"/>
                </a:solidFill>
                <a:latin typeface="EB Garamond"/>
                <a:ea typeface="EB Garamond"/>
                <a:cs typeface="EB Garamond"/>
                <a:sym typeface="EB Garamond"/>
              </a:rPr>
              <a:t>E.M. Forster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nvSpPr>
        <p:spPr>
          <a:xfrm>
            <a:off x="337275" y="1508800"/>
            <a:ext cx="32652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0072CF"/>
                </a:solidFill>
                <a:latin typeface="EB Garamond"/>
                <a:ea typeface="EB Garamond"/>
                <a:cs typeface="EB Garamond"/>
                <a:sym typeface="EB Garamond"/>
              </a:rPr>
              <a:t>The solution lies in the concentration of </a:t>
            </a:r>
            <a:r>
              <a:rPr lang="en-GB" sz="1700">
                <a:solidFill>
                  <a:srgbClr val="0072CF"/>
                </a:solidFill>
                <a:latin typeface="EB Garamond"/>
                <a:ea typeface="EB Garamond"/>
                <a:cs typeface="EB Garamond"/>
                <a:sym typeface="EB Garamond"/>
              </a:rPr>
              <a:t>the three forces of pedagogy, technology and change knowledge</a:t>
            </a:r>
            <a:r>
              <a:rPr lang="en-GB" sz="1700">
                <a:solidFill>
                  <a:srgbClr val="0072CF"/>
                </a:solidFill>
                <a:latin typeface="EB Garamond"/>
                <a:ea typeface="EB Garamond"/>
                <a:cs typeface="EB Garamond"/>
                <a:sym typeface="EB Garamond"/>
              </a:rPr>
              <a:t>. </a:t>
            </a:r>
            <a:br>
              <a:rPr lang="en-GB" sz="1700">
                <a:solidFill>
                  <a:srgbClr val="0072CF"/>
                </a:solidFill>
                <a:latin typeface="EB Garamond"/>
                <a:ea typeface="EB Garamond"/>
                <a:cs typeface="EB Garamond"/>
                <a:sym typeface="EB Garamond"/>
              </a:rPr>
            </a:br>
            <a:br>
              <a:rPr lang="en-GB" sz="1700">
                <a:solidFill>
                  <a:srgbClr val="0072CF"/>
                </a:solidFill>
                <a:latin typeface="EB Garamond"/>
                <a:ea typeface="EB Garamond"/>
                <a:cs typeface="EB Garamond"/>
                <a:sym typeface="EB Garamond"/>
              </a:rPr>
            </a:br>
            <a:r>
              <a:rPr lang="en-GB" sz="1700">
                <a:solidFill>
                  <a:srgbClr val="0072CF"/>
                </a:solidFill>
                <a:latin typeface="EB Garamond"/>
                <a:ea typeface="EB Garamond"/>
                <a:cs typeface="EB Garamond"/>
                <a:sym typeface="EB Garamond"/>
              </a:rPr>
              <a:t>If you want to head off destruction, we need to make it all about learning, let technology permeate, and engage the whole system.</a:t>
            </a:r>
            <a:endParaRPr sz="1700">
              <a:solidFill>
                <a:srgbClr val="0072CF"/>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0072CF"/>
              </a:solidFill>
              <a:latin typeface="EB Garamond"/>
              <a:ea typeface="EB Garamond"/>
              <a:cs typeface="EB Garamond"/>
              <a:sym typeface="EB Garamond"/>
            </a:endParaRPr>
          </a:p>
          <a:p>
            <a:pPr indent="0" lvl="0" marL="0" rtl="0" algn="r">
              <a:spcBef>
                <a:spcPts val="0"/>
              </a:spcBef>
              <a:spcAft>
                <a:spcPts val="0"/>
              </a:spcAft>
              <a:buNone/>
            </a:pPr>
            <a:r>
              <a:rPr b="1" i="1" lang="en-GB" sz="1500">
                <a:solidFill>
                  <a:srgbClr val="0072CF"/>
                </a:solidFill>
                <a:latin typeface="EB Garamond"/>
                <a:ea typeface="EB Garamond"/>
                <a:cs typeface="EB Garamond"/>
                <a:sym typeface="EB Garamond"/>
              </a:rPr>
              <a:t>Michael Fullan</a:t>
            </a:r>
            <a:endParaRPr b="1" i="1" sz="1500">
              <a:solidFill>
                <a:srgbClr val="0072CF"/>
              </a:solidFill>
              <a:latin typeface="EB Garamond"/>
              <a:ea typeface="EB Garamond"/>
              <a:cs typeface="EB Garamond"/>
              <a:sym typeface="EB Garamond"/>
            </a:endParaRPr>
          </a:p>
          <a:p>
            <a:pPr indent="0" lvl="0" marL="0" rtl="0" algn="r">
              <a:spcBef>
                <a:spcPts val="0"/>
              </a:spcBef>
              <a:spcAft>
                <a:spcPts val="0"/>
              </a:spcAft>
              <a:buNone/>
            </a:pPr>
            <a:r>
              <a:rPr i="1" lang="en-GB">
                <a:solidFill>
                  <a:srgbClr val="0072CF"/>
                </a:solidFill>
                <a:latin typeface="EB Garamond"/>
                <a:ea typeface="EB Garamond"/>
                <a:cs typeface="EB Garamond"/>
                <a:sym typeface="EB Garamond"/>
              </a:rPr>
              <a:t>Stratosphere - 2012</a:t>
            </a:r>
            <a:endParaRPr>
              <a:solidFill>
                <a:srgbClr val="0072CF"/>
              </a:solidFill>
              <a:latin typeface="EB Garamond"/>
              <a:ea typeface="EB Garamond"/>
              <a:cs typeface="EB Garamond"/>
              <a:sym typeface="EB Garamond"/>
            </a:endParaRPr>
          </a:p>
        </p:txBody>
      </p:sp>
      <p:pic>
        <p:nvPicPr>
          <p:cNvPr id="175" name="Google Shape;175;p32"/>
          <p:cNvPicPr preferRelativeResize="0"/>
          <p:nvPr/>
        </p:nvPicPr>
        <p:blipFill>
          <a:blip r:embed="rId3">
            <a:alphaModFix/>
          </a:blip>
          <a:stretch>
            <a:fillRect/>
          </a:stretch>
        </p:blipFill>
        <p:spPr>
          <a:xfrm>
            <a:off x="3726525" y="1508810"/>
            <a:ext cx="5236725" cy="2380330"/>
          </a:xfrm>
          <a:prstGeom prst="rect">
            <a:avLst/>
          </a:prstGeom>
          <a:noFill/>
          <a:ln>
            <a:noFill/>
          </a:ln>
        </p:spPr>
      </p:pic>
      <p:sp>
        <p:nvSpPr>
          <p:cNvPr id="176" name="Google Shape;176;p32"/>
          <p:cNvSpPr/>
          <p:nvPr/>
        </p:nvSpPr>
        <p:spPr>
          <a:xfrm>
            <a:off x="164538" y="249406"/>
            <a:ext cx="8814935" cy="480675"/>
          </a:xfrm>
          <a:prstGeom prst="rect">
            <a:avLst/>
          </a:prstGeom>
        </p:spPr>
        <p:txBody>
          <a:bodyPr>
            <a:prstTxWarp prst="textPlain"/>
          </a:bodyPr>
          <a:lstStyle/>
          <a:p>
            <a:pPr lvl="0" algn="ctr"/>
            <a:r>
              <a:rPr b="0" i="0">
                <a:ln>
                  <a:noFill/>
                </a:ln>
                <a:solidFill>
                  <a:srgbClr val="FFFFFF"/>
                </a:solidFill>
                <a:latin typeface="EB Garamond"/>
              </a:rPr>
              <a:t>The Three 'T's of Global Citizenship Education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pic>
        <p:nvPicPr>
          <p:cNvPr id="181" name="Google Shape;181;p33"/>
          <p:cNvPicPr preferRelativeResize="0"/>
          <p:nvPr/>
        </p:nvPicPr>
        <p:blipFill>
          <a:blip r:embed="rId3">
            <a:alphaModFix/>
          </a:blip>
          <a:stretch>
            <a:fillRect/>
          </a:stretch>
        </p:blipFill>
        <p:spPr>
          <a:xfrm>
            <a:off x="1328225" y="1527577"/>
            <a:ext cx="6487551" cy="242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34"/>
          <p:cNvSpPr/>
          <p:nvPr/>
        </p:nvSpPr>
        <p:spPr>
          <a:xfrm>
            <a:off x="3037976" y="219600"/>
            <a:ext cx="3068040" cy="609600"/>
          </a:xfrm>
          <a:prstGeom prst="rect">
            <a:avLst/>
          </a:prstGeom>
        </p:spPr>
        <p:txBody>
          <a:bodyPr>
            <a:prstTxWarp prst="textPlain"/>
          </a:bodyPr>
          <a:lstStyle/>
          <a:p>
            <a:pPr lvl="0" algn="ctr"/>
            <a:r>
              <a:rPr b="0" i="0">
                <a:ln>
                  <a:noFill/>
                </a:ln>
                <a:solidFill>
                  <a:schemeClr val="lt1"/>
                </a:solidFill>
                <a:latin typeface="EB Garamond"/>
              </a:rPr>
              <a:t>Many Peaces</a:t>
            </a:r>
          </a:p>
        </p:txBody>
      </p:sp>
      <p:pic>
        <p:nvPicPr>
          <p:cNvPr id="187" name="Google Shape;187;p34"/>
          <p:cNvPicPr preferRelativeResize="0"/>
          <p:nvPr/>
        </p:nvPicPr>
        <p:blipFill>
          <a:blip r:embed="rId3">
            <a:alphaModFix/>
          </a:blip>
          <a:stretch>
            <a:fillRect/>
          </a:stretch>
        </p:blipFill>
        <p:spPr>
          <a:xfrm>
            <a:off x="5169030" y="1295575"/>
            <a:ext cx="772269" cy="371975"/>
          </a:xfrm>
          <a:prstGeom prst="rect">
            <a:avLst/>
          </a:prstGeom>
          <a:noFill/>
          <a:ln>
            <a:noFill/>
          </a:ln>
        </p:spPr>
      </p:pic>
      <p:pic>
        <p:nvPicPr>
          <p:cNvPr id="188" name="Google Shape;188;p34"/>
          <p:cNvPicPr preferRelativeResize="0"/>
          <p:nvPr/>
        </p:nvPicPr>
        <p:blipFill>
          <a:blip r:embed="rId4">
            <a:alphaModFix/>
          </a:blip>
          <a:stretch>
            <a:fillRect/>
          </a:stretch>
        </p:blipFill>
        <p:spPr>
          <a:xfrm>
            <a:off x="3137800" y="1295577"/>
            <a:ext cx="835473" cy="505848"/>
          </a:xfrm>
          <a:prstGeom prst="rect">
            <a:avLst/>
          </a:prstGeom>
          <a:noFill/>
          <a:ln>
            <a:noFill/>
          </a:ln>
        </p:spPr>
      </p:pic>
      <p:pic>
        <p:nvPicPr>
          <p:cNvPr id="189" name="Google Shape;189;p34"/>
          <p:cNvPicPr preferRelativeResize="0"/>
          <p:nvPr/>
        </p:nvPicPr>
        <p:blipFill>
          <a:blip r:embed="rId5">
            <a:alphaModFix/>
          </a:blip>
          <a:stretch>
            <a:fillRect/>
          </a:stretch>
        </p:blipFill>
        <p:spPr>
          <a:xfrm>
            <a:off x="637050" y="1255452"/>
            <a:ext cx="1625601" cy="609600"/>
          </a:xfrm>
          <a:prstGeom prst="rect">
            <a:avLst/>
          </a:prstGeom>
          <a:noFill/>
          <a:ln>
            <a:noFill/>
          </a:ln>
        </p:spPr>
      </p:pic>
      <p:pic>
        <p:nvPicPr>
          <p:cNvPr id="190" name="Google Shape;190;p34"/>
          <p:cNvPicPr preferRelativeResize="0"/>
          <p:nvPr/>
        </p:nvPicPr>
        <p:blipFill rotWithShape="1">
          <a:blip r:embed="rId6">
            <a:alphaModFix/>
          </a:blip>
          <a:srcRect b="0" l="40824" r="0" t="0"/>
          <a:stretch/>
        </p:blipFill>
        <p:spPr>
          <a:xfrm>
            <a:off x="4002568" y="1181065"/>
            <a:ext cx="1072740" cy="534807"/>
          </a:xfrm>
          <a:prstGeom prst="rect">
            <a:avLst/>
          </a:prstGeom>
          <a:noFill/>
          <a:ln>
            <a:noFill/>
          </a:ln>
        </p:spPr>
      </p:pic>
      <p:sp>
        <p:nvSpPr>
          <p:cNvPr id="191" name="Google Shape;191;p34"/>
          <p:cNvSpPr/>
          <p:nvPr/>
        </p:nvSpPr>
        <p:spPr>
          <a:xfrm>
            <a:off x="6848991" y="1285300"/>
            <a:ext cx="1560500" cy="392501"/>
          </a:xfrm>
          <a:prstGeom prst="rect">
            <a:avLst/>
          </a:prstGeom>
        </p:spPr>
        <p:txBody>
          <a:bodyPr>
            <a:prstTxWarp prst="textPlain"/>
          </a:bodyPr>
          <a:lstStyle/>
          <a:p>
            <a:pPr lvl="0" algn="ctr"/>
            <a:r>
              <a:rPr b="0" i="0">
                <a:ln>
                  <a:noFill/>
                </a:ln>
                <a:solidFill>
                  <a:schemeClr val="dk1"/>
                </a:solidFill>
                <a:latin typeface="Ubuntu"/>
              </a:rPr>
              <a:t>ubuntu</a:t>
            </a:r>
          </a:p>
        </p:txBody>
      </p:sp>
      <p:sp>
        <p:nvSpPr>
          <p:cNvPr id="192" name="Google Shape;192;p34"/>
          <p:cNvSpPr/>
          <p:nvPr/>
        </p:nvSpPr>
        <p:spPr>
          <a:xfrm>
            <a:off x="48100" y="1865050"/>
            <a:ext cx="2803500" cy="1387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Oswald Light"/>
                <a:ea typeface="Oswald Light"/>
                <a:cs typeface="Oswald Light"/>
                <a:sym typeface="Oswald Light"/>
              </a:rPr>
              <a:t>The Sanskrit word shanti means inner serenity and is found in the traditions of Hinduism, Buddhism and Sikhism</a:t>
            </a:r>
            <a:endParaRPr>
              <a:solidFill>
                <a:srgbClr val="134F5C"/>
              </a:solidFill>
              <a:latin typeface="Oswald Light"/>
              <a:ea typeface="Oswald Light"/>
              <a:cs typeface="Oswald Light"/>
              <a:sym typeface="Oswald Light"/>
            </a:endParaRPr>
          </a:p>
        </p:txBody>
      </p:sp>
      <p:sp>
        <p:nvSpPr>
          <p:cNvPr id="193" name="Google Shape;193;p34"/>
          <p:cNvSpPr/>
          <p:nvPr/>
        </p:nvSpPr>
        <p:spPr>
          <a:xfrm>
            <a:off x="3045250" y="1865050"/>
            <a:ext cx="2988600" cy="138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134F5C"/>
                </a:solidFill>
                <a:latin typeface="Oswald Light"/>
                <a:ea typeface="Oswald Light"/>
                <a:cs typeface="Oswald Light"/>
                <a:sym typeface="Oswald Light"/>
              </a:rPr>
              <a:t>The Hebrew word Shalom and Arabic and Aramaic salaam and shlama, have the sense of wholeness, fulfillment, wellbeing</a:t>
            </a:r>
            <a:endParaRPr>
              <a:solidFill>
                <a:srgbClr val="134F5C"/>
              </a:solidFill>
              <a:latin typeface="Oswald Light"/>
              <a:ea typeface="Oswald Light"/>
              <a:cs typeface="Oswald Light"/>
              <a:sym typeface="Oswald Light"/>
            </a:endParaRPr>
          </a:p>
        </p:txBody>
      </p:sp>
      <p:sp>
        <p:nvSpPr>
          <p:cNvPr id="194" name="Google Shape;194;p34"/>
          <p:cNvSpPr/>
          <p:nvPr/>
        </p:nvSpPr>
        <p:spPr>
          <a:xfrm>
            <a:off x="6227500" y="1865050"/>
            <a:ext cx="2803500" cy="13872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134F5C"/>
                </a:solidFill>
                <a:latin typeface="Oswald Light"/>
                <a:ea typeface="Oswald Light"/>
                <a:cs typeface="Oswald Light"/>
                <a:sym typeface="Oswald Light"/>
              </a:rPr>
              <a:t>Ubuntu is found in diverse forms in many parts of Africa, especially among the Bantu languages of East, Central and Southern Africa.  It is a cultural worldview that captures the essence of what it means to be human.</a:t>
            </a:r>
            <a:endParaRPr>
              <a:solidFill>
                <a:srgbClr val="134F5C"/>
              </a:solidFill>
              <a:latin typeface="Oswald Light"/>
              <a:ea typeface="Oswald Light"/>
              <a:cs typeface="Oswald Light"/>
              <a:sym typeface="Oswald Light"/>
            </a:endParaRPr>
          </a:p>
        </p:txBody>
      </p:sp>
      <p:sp>
        <p:nvSpPr>
          <p:cNvPr id="195" name="Google Shape;195;p34"/>
          <p:cNvSpPr/>
          <p:nvPr/>
        </p:nvSpPr>
        <p:spPr>
          <a:xfrm>
            <a:off x="48100" y="3407425"/>
            <a:ext cx="8982900" cy="1164600"/>
          </a:xfrm>
          <a:prstGeom prst="rect">
            <a:avLst/>
          </a:prstGeom>
          <a:solidFill>
            <a:srgbClr val="D9D2E9">
              <a:alpha val="5536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134F5C"/>
                </a:solidFill>
                <a:latin typeface="Oswald Light"/>
                <a:ea typeface="Oswald Light"/>
                <a:cs typeface="Oswald Light"/>
                <a:sym typeface="Oswald Light"/>
              </a:rPr>
              <a:t>“The question of real, lasting world peace concerns human beings, so basic human feelings are also at its roots. Through inner peace, genuine world peace can be achieved. In this the importance of individual responsibility is quite clear; an atmosphere of peace must first be created within ourselves, then gradually expanded to include our families, our communities, and ultimately the whole planet”.</a:t>
            </a:r>
            <a:endParaRPr>
              <a:solidFill>
                <a:srgbClr val="134F5C"/>
              </a:solidFill>
              <a:latin typeface="Oswald Light"/>
              <a:ea typeface="Oswald Light"/>
              <a:cs typeface="Oswald Light"/>
              <a:sym typeface="Oswald Light"/>
            </a:endParaRPr>
          </a:p>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rPr lang="en-GB">
                <a:solidFill>
                  <a:srgbClr val="134F5C"/>
                </a:solidFill>
                <a:latin typeface="Oswald"/>
                <a:ea typeface="Oswald"/>
                <a:cs typeface="Oswald"/>
                <a:sym typeface="Oswald"/>
              </a:rPr>
              <a:t>Tenzin Gyatso, the 14th Dalai Lama, cited in Mayton II, 2009: 61</a:t>
            </a:r>
            <a:endParaRPr>
              <a:solidFill>
                <a:srgbClr val="134F5C"/>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134F5C"/>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